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256" r:id="rId3"/>
    <p:sldId id="297" r:id="rId5"/>
    <p:sldId id="264" r:id="rId6"/>
    <p:sldId id="298" r:id="rId7"/>
    <p:sldId id="261" r:id="rId8"/>
    <p:sldId id="270" r:id="rId9"/>
    <p:sldId id="281" r:id="rId10"/>
    <p:sldId id="292" r:id="rId11"/>
    <p:sldId id="293" r:id="rId12"/>
    <p:sldId id="294" r:id="rId13"/>
    <p:sldId id="337" r:id="rId14"/>
    <p:sldId id="268" r:id="rId15"/>
    <p:sldId id="365" r:id="rId16"/>
    <p:sldId id="366" r:id="rId17"/>
    <p:sldId id="368" r:id="rId18"/>
    <p:sldId id="369" r:id="rId19"/>
    <p:sldId id="367" r:id="rId20"/>
    <p:sldId id="301" r:id="rId21"/>
    <p:sldId id="397" r:id="rId22"/>
    <p:sldId id="403" r:id="rId23"/>
    <p:sldId id="265" r:id="rId24"/>
    <p:sldId id="364" r:id="rId25"/>
    <p:sldId id="331" r:id="rId26"/>
    <p:sldId id="262" r:id="rId27"/>
    <p:sldId id="320" r:id="rId28"/>
    <p:sldId id="321" r:id="rId29"/>
    <p:sldId id="322" r:id="rId30"/>
    <p:sldId id="323" r:id="rId31"/>
    <p:sldId id="324" r:id="rId32"/>
    <p:sldId id="332" r:id="rId33"/>
    <p:sldId id="333" r:id="rId34"/>
    <p:sldId id="334" r:id="rId35"/>
    <p:sldId id="335" r:id="rId36"/>
    <p:sldId id="336" r:id="rId37"/>
    <p:sldId id="401" r:id="rId38"/>
    <p:sldId id="402" r:id="rId39"/>
    <p:sldId id="360" r:id="rId40"/>
    <p:sldId id="361" r:id="rId41"/>
    <p:sldId id="362" r:id="rId42"/>
    <p:sldId id="363" r:id="rId4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FFA"/>
    <a:srgbClr val="FFB0FC"/>
    <a:srgbClr val="FF64C7"/>
    <a:srgbClr val="BDB3FB"/>
    <a:srgbClr val="E2F0D9"/>
    <a:srgbClr val="FD58B5"/>
    <a:srgbClr val="9ED386"/>
    <a:srgbClr val="ABBAA6"/>
    <a:srgbClr val="94C4EA"/>
    <a:srgbClr val="FFE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各位老师同学晚上好，我们是中南大学机器人救援仿真组</a:t>
            </a:r>
            <a:r>
              <a:rPr lang="en-US" altLang="zh-CN"/>
              <a:t>CSU_Yunlu</a:t>
            </a:r>
            <a:r>
              <a:rPr lang="zh-CN" altLang="en-US"/>
              <a:t>，我是队长蔡冠宇。</a:t>
            </a:r>
            <a:endParaRPr lang="zh-CN" altLang="en-US"/>
          </a:p>
          <a:p>
            <a:r>
              <a:rPr lang="zh-CN" altLang="en-US"/>
              <a:t>接下来我将代表我们的队伍向大家介绍</a:t>
            </a:r>
            <a:r>
              <a:rPr lang="en-US" altLang="zh-CN"/>
              <a:t>CSU_Yunlu</a:t>
            </a:r>
            <a:r>
              <a:rPr lang="zh-CN" altLang="en-US"/>
              <a:t>在</a:t>
            </a:r>
            <a:r>
              <a:rPr lang="en-US" altLang="zh-CN"/>
              <a:t>2020</a:t>
            </a:r>
            <a:r>
              <a:rPr lang="zh-CN" altLang="en-US"/>
              <a:t>年取得的进步</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匈牙利算法是一种</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讲完静态聚类，再来讲讲动态聚类。</a:t>
            </a:r>
            <a:endParaRPr lang="zh-CN" altLang="en-US"/>
          </a:p>
          <a:p>
            <a:r>
              <a:rPr lang="zh-CN" altLang="en-US"/>
              <a:t>我们对燃烧的建筑进行动态聚类，火警会根据动态聚类的结果选择目标</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动态聚类的算法思想是：合并任何两个在设定阈值之内的聚类</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具体的实现步骤是：</a:t>
            </a:r>
            <a:endParaRPr lang="zh-CN" altLang="en-US"/>
          </a:p>
          <a:p>
            <a:r>
              <a:rPr lang="zh-CN" altLang="en-US"/>
              <a:t>步骤一：将每个建筑作为一个聚类</a:t>
            </a:r>
            <a:endParaRPr lang="zh-CN" altLang="en-US"/>
          </a:p>
          <a:p>
            <a:r>
              <a:rPr lang="zh-CN" altLang="en-US"/>
              <a:t>可以看到图中最开始是有三个聚类</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步骤二：将距离小于阈值的聚类合并</a:t>
            </a:r>
            <a:endParaRPr lang="zh-CN" altLang="en-US"/>
          </a:p>
          <a:p>
            <a:r>
              <a:rPr lang="zh-CN" altLang="en-US"/>
              <a:t>图中的两个聚类被合并成了一个聚类</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路径规划方面，我们使用基于边作为节点的</a:t>
            </a:r>
            <a:r>
              <a:rPr lang="en-US" altLang="zh-CN"/>
              <a:t>A*</a:t>
            </a:r>
            <a:r>
              <a:rPr lang="zh-CN" altLang="en-US"/>
              <a:t>寻路算法</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在智能体跨区域移动的问题中，我们一直在努力寻找一种更优的路径规划算法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基于边节点的</a:t>
            </a:r>
            <a:r>
              <a:rPr lang="en-US" altLang="zh-CN"/>
              <a:t>A*</a:t>
            </a:r>
            <a:r>
              <a:rPr lang="zh-CN" altLang="en-US"/>
              <a:t>算法的准备步骤，首先</a:t>
            </a:r>
            <a:r>
              <a:rPr lang="en-US" altLang="zh-CN"/>
              <a:t>--</a:t>
            </a:r>
            <a:endParaRPr lang="zh-CN" altLang="en-US"/>
          </a:p>
          <a:p>
            <a:r>
              <a:rPr lang="zh-CN" altLang="en-US"/>
              <a:t>可以看到被路障堵塞的边是红色的，警察清理完障碍后，边变为可通的绿色</a:t>
            </a:r>
            <a:endParaRPr lang="zh-CN" altLang="en-US"/>
          </a:p>
          <a:p>
            <a:r>
              <a:rPr lang="zh-CN" altLang="en-US"/>
              <a:t>这样，我们就将地区之间的移动问题，转变为节点之间的移动问题。准备工作结束之后，我们运用</a:t>
            </a:r>
            <a:r>
              <a:rPr lang="en-US" altLang="zh-CN"/>
              <a:t>A*</a:t>
            </a:r>
            <a:r>
              <a:rPr lang="zh-CN" altLang="en-US"/>
              <a:t>寻路算法计算路径。</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a:t>
            </a:r>
            <a:r>
              <a:rPr lang="en-US" altLang="zh-CN"/>
              <a:t>extcute Action</a:t>
            </a:r>
            <a:r>
              <a:rPr lang="zh-CN" altLang="en-US"/>
              <a:t>模块，我们为解决智能体被障碍物堵塞问题自研了分步算法</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首先是情景一</a:t>
            </a:r>
            <a:endParaRPr lang="zh-CN" altLang="en-US"/>
          </a:p>
          <a:p>
            <a:r>
              <a:rPr lang="zh-CN" altLang="en-US"/>
              <a:t>请看右侧的图示，第一步，</a:t>
            </a:r>
            <a:endParaRPr lang="zh-CN" altLang="en-US"/>
          </a:p>
          <a:p>
            <a:r>
              <a:rPr lang="zh-CN" altLang="en-US"/>
              <a:t>如果相交，其实就是下一种情景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首先让我们来看看这张智能体开发框架图。</a:t>
            </a:r>
            <a:endParaRPr lang="zh-CN" altLang="en-US"/>
          </a:p>
          <a:p>
            <a:r>
              <a:rPr lang="zh-CN" altLang="en-US"/>
              <a:t>大家可以看到彩色部分是我们有了比较大提升的模块</a:t>
            </a:r>
            <a:endParaRPr lang="zh-CN" altLang="en-US"/>
          </a:p>
          <a:p>
            <a:r>
              <a:rPr lang="zh-CN" altLang="en-US"/>
              <a:t>今天的讲解将围绕这些部分展开</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请看右边的图示，</a:t>
            </a:r>
            <a:endParaRPr lang="zh-CN" altLang="en-US"/>
          </a:p>
          <a:p>
            <a:r>
              <a:rPr lang="en-US" altLang="zh-CN"/>
              <a:t>1.</a:t>
            </a:r>
            <a:r>
              <a:rPr lang="zh-CN" altLang="en-US"/>
              <a:t>做障碍物的</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那么讲完底层策略之后，再来说说我们不同的智能体在高层各用了哪些策略</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我们对警察、医疗队。。。。体现在高效确定目标和高效进行搜寻</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警察策略的第一点是避难所优先</a:t>
            </a:r>
            <a:endParaRPr lang="zh-CN" altLang="en-US"/>
          </a:p>
          <a:p>
            <a:r>
              <a:rPr lang="zh-CN" altLang="en-US"/>
              <a:t>那么为什么我们要分为两种情况呢，第一点实际上就是有无线电通讯的情况，我们可以获取到其他警察智能体的位置，进而做最优分配。而第二点实际上对应没有无线电通讯的情况，如果警察</a:t>
            </a:r>
            <a:r>
              <a:rPr lang="en-US" altLang="zh-CN"/>
              <a:t>a</a:t>
            </a:r>
            <a:r>
              <a:rPr lang="zh-CN" altLang="en-US"/>
              <a:t>被分配到了聚类</a:t>
            </a:r>
            <a:r>
              <a:rPr lang="en-US" altLang="zh-CN"/>
              <a:t>1</a:t>
            </a:r>
            <a:r>
              <a:rPr lang="zh-CN" altLang="en-US"/>
              <a:t>，那么</a:t>
            </a:r>
            <a:r>
              <a:rPr lang="en-US" altLang="zh-CN"/>
              <a:t>a</a:t>
            </a:r>
            <a:r>
              <a:rPr lang="zh-CN" altLang="en-US"/>
              <a:t>就负责清理聚类</a:t>
            </a:r>
            <a:r>
              <a:rPr lang="en-US" altLang="zh-CN"/>
              <a:t>1</a:t>
            </a:r>
            <a:r>
              <a:rPr lang="zh-CN" altLang="en-US"/>
              <a:t>内的避难所入口</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警察策略的第二点是五级道路分配，</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警察策略的第三点是清理所属聚类障碍，优先自己聚类，其次其他聚类。</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当警察清理完自己聚类的障碍时，就需要帮助其他警察进行清理，所以第四点算法就是根据广播频道数选择新的聚类。</a:t>
            </a:r>
            <a:endParaRPr lang="zh-CN" altLang="en-US"/>
          </a:p>
          <a:p>
            <a:r>
              <a:rPr lang="zh-CN" altLang="en-US"/>
              <a:t>有无线电通讯的情况可以根据</a:t>
            </a:r>
            <a:r>
              <a:rPr lang="en-US" altLang="zh-CN"/>
              <a:t>messageRoad</a:t>
            </a:r>
            <a:r>
              <a:rPr lang="zh-CN" altLang="en-US"/>
              <a:t>获取到不可通的路</a:t>
            </a:r>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讲完了警察的目标选择后，再谈谈警察的清障部分，获取指示线。</a:t>
            </a:r>
            <a:endParaRPr lang="zh-CN" altLang="en-US"/>
          </a:p>
          <a:p>
            <a:r>
              <a:rPr lang="zh-CN" altLang="en-US"/>
              <a:t>分为四种情况，最后的结果如右图所示</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确定完指示线后，再采用叉积计算清障点</a:t>
            </a:r>
            <a:endParaRPr lang="zh-CN" altLang="en-US"/>
          </a:p>
          <a:p>
            <a:r>
              <a:rPr lang="zh-CN" altLang="en-US"/>
              <a:t>首先，</a:t>
            </a:r>
            <a:r>
              <a:rPr lang="en-US" altLang="zh-CN"/>
              <a:t>--</a:t>
            </a:r>
            <a:endParaRPr lang="zh-CN" altLang="en-US"/>
          </a:p>
          <a:p>
            <a:r>
              <a:rPr lang="zh-CN" altLang="en-US"/>
              <a:t>在右图可以看到，左边是没有采用，右边是，清障效果有了显著提升</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第一部分是底层策略</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讲完警察策略，接下来是我们医疗队的策略</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医疗队的</a:t>
            </a:r>
            <a:r>
              <a:rPr lang="en-US" altLang="zh-CN"/>
              <a:t>search</a:t>
            </a:r>
            <a:r>
              <a:rPr lang="zh-CN" altLang="en-US"/>
              <a:t>部分，根据</a:t>
            </a:r>
            <a:endParaRPr lang="zh-CN" altLang="en-US"/>
          </a:p>
          <a:p>
            <a:r>
              <a:rPr lang="zh-CN" altLang="en-US"/>
              <a:t>另外，如果建筑出现以下情况之一，</a:t>
            </a:r>
            <a:endParaRPr lang="zh-CN" altLang="en-US"/>
          </a:p>
          <a:p>
            <a:r>
              <a:rPr lang="zh-CN" altLang="en-US"/>
              <a:t>1、正在燃烧2、无法到达3、入口建筑正在燃烧</a:t>
            </a:r>
            <a:endParaRPr lang="zh-CN" altLang="en-US"/>
          </a:p>
          <a:p>
            <a:r>
              <a:rPr lang="zh-CN" altLang="en-US"/>
              <a:t>建筑会被挂起并在后续决策时忽略，直到建筑不再满足上述任一情况。</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医疗队的</a:t>
            </a:r>
            <a:r>
              <a:rPr lang="en-US" altLang="zh-CN"/>
              <a:t>detector</a:t>
            </a:r>
            <a:r>
              <a:rPr lang="zh-CN" altLang="en-US"/>
              <a:t>部分</a:t>
            </a:r>
            <a:endParaRPr lang="zh-CN" altLang="en-US"/>
          </a:p>
          <a:p>
            <a:r>
              <a:rPr lang="zh-CN" altLang="en-US"/>
              <a:t>并且可以帮助火警发现着火建筑，帮助警察发现不可通道路</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最后，是我们的火警策略</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火警对于灭火目标的选择，我们分成了两个步骤，第一个步骤是根据之前着火建筑的动态聚类，优先选择距离最近的聚类</a:t>
            </a:r>
            <a:br>
              <a:rPr lang="zh-CN" altLang="en-US"/>
            </a:br>
            <a:r>
              <a:rPr lang="zh-CN" altLang="en-US"/>
              <a:t>在下图中，火警是选择了左上角的聚类</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在确定完聚类后，需要在聚类内选择灭火建筑，第一种情况，火势不可控制</a:t>
            </a:r>
            <a:endParaRPr lang="zh-CN" altLang="en-US"/>
          </a:p>
          <a:p>
            <a:r>
              <a:rPr lang="zh-CN" altLang="en-US"/>
              <a:t>火警会选择火势蔓延方向的建筑，以尽最大努力遏制火势蔓延。</a:t>
            </a:r>
            <a:endParaRPr lang="zh-CN" altLang="en-US"/>
          </a:p>
          <a:p>
            <a:r>
              <a:rPr lang="zh-CN" altLang="en-US"/>
              <a:t>在下图中，聚类边沿建筑显示为黄色，火势蔓延方向建筑显示为深蓝色，火警目标为浅蓝色。一直选择蔓延方向建筑</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另一种情况，当火势能够控制时，火警优先选择距离自己近的建筑，以减少移动浪费的时间。</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以上就是</a:t>
            </a:r>
            <a:r>
              <a:rPr lang="en-US" altLang="zh-CN"/>
              <a:t>CSU_yunlu</a:t>
            </a:r>
            <a:r>
              <a:rPr lang="zh-CN" altLang="en-US"/>
              <a:t>在</a:t>
            </a:r>
            <a:r>
              <a:rPr lang="en-US" altLang="zh-CN"/>
              <a:t>2020</a:t>
            </a:r>
            <a:r>
              <a:rPr lang="zh-CN" altLang="en-US"/>
              <a:t>年改进的主要部分，接下来请看综合评估</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这个表格的第一行是</a:t>
            </a:r>
            <a:r>
              <a:rPr lang="en-US" altLang="zh-CN"/>
              <a:t>CSU</a:t>
            </a:r>
            <a:r>
              <a:rPr lang="zh-CN" altLang="en-US"/>
              <a:t>。。。</a:t>
            </a:r>
            <a:endParaRPr lang="zh-CN" altLang="en-US"/>
          </a:p>
          <a:p>
            <a:r>
              <a:rPr lang="zh-CN" altLang="en-US"/>
              <a:t>这些地图全都是</a:t>
            </a:r>
            <a:r>
              <a:rPr lang="en-US" altLang="zh-CN"/>
              <a:t>2019</a:t>
            </a:r>
            <a:r>
              <a:rPr lang="zh-CN" altLang="en-US"/>
              <a:t>年世界赛的地图</a:t>
            </a:r>
            <a:endParaRPr lang="zh-CN" altLang="en-US"/>
          </a:p>
          <a:p>
            <a:r>
              <a:rPr lang="zh-CN" altLang="en-US"/>
              <a:t>实际上在测试中，</a:t>
            </a:r>
            <a:r>
              <a:rPr lang="en-US" altLang="zh-CN"/>
              <a:t>CSU_yunlu2020</a:t>
            </a:r>
            <a:r>
              <a:rPr lang="zh-CN" altLang="en-US"/>
              <a:t>在</a:t>
            </a:r>
            <a:r>
              <a:rPr lang="en-US" altLang="zh-CN"/>
              <a:t>2019</a:t>
            </a:r>
            <a:r>
              <a:rPr lang="zh-CN" altLang="en-US"/>
              <a:t>世界赛的</a:t>
            </a:r>
            <a:r>
              <a:rPr lang="en-US" altLang="zh-CN"/>
              <a:t>18</a:t>
            </a:r>
            <a:r>
              <a:rPr lang="zh-CN" altLang="en-US"/>
              <a:t>个地图中有</a:t>
            </a:r>
            <a:r>
              <a:rPr lang="en-US" altLang="zh-CN"/>
              <a:t>10</a:t>
            </a:r>
            <a:r>
              <a:rPr lang="zh-CN" altLang="en-US"/>
              <a:t>个地图领先于</a:t>
            </a:r>
            <a:r>
              <a:rPr lang="en-US" altLang="zh-CN"/>
              <a:t>2019</a:t>
            </a:r>
            <a:r>
              <a:rPr lang="zh-CN" altLang="en-US"/>
              <a:t>冠军</a:t>
            </a:r>
            <a:r>
              <a:rPr lang="en-US" altLang="zh-CN"/>
              <a:t>MRL</a:t>
            </a:r>
            <a:r>
              <a:rPr lang="zh-CN" altLang="en-US"/>
              <a:t>，并且有</a:t>
            </a:r>
            <a:r>
              <a:rPr lang="en-US" altLang="zh-CN"/>
              <a:t>8</a:t>
            </a:r>
            <a:r>
              <a:rPr lang="zh-CN" altLang="en-US"/>
              <a:t>个图稳胜，在一定程度上可以说，</a:t>
            </a:r>
            <a:r>
              <a:rPr lang="en-US" altLang="zh-CN"/>
              <a:t>CSU_yunlu2020</a:t>
            </a:r>
            <a:r>
              <a:rPr lang="zh-CN" altLang="en-US"/>
              <a:t>目前是世界第一的强有力竞争者</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聚类部分，我们为</a:t>
            </a:r>
            <a:r>
              <a:rPr lang="en-US" altLang="zh-CN"/>
              <a:t>--</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感谢各位的聆听，感谢指导老师，感谢队友在这一年中付出的努力</a:t>
            </a:r>
            <a:endParaRPr lang="zh-CN" altLang="en-US"/>
          </a:p>
          <a:p>
            <a:r>
              <a:rPr lang="zh-CN" altLang="en-US"/>
              <a:t>我的展示到此结束，谢谢大家</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首先是静态聚类，静态聚类解决的是区域分配问题，它将</a:t>
            </a:r>
            <a:r>
              <a:rPr lang="en-US" altLang="zh-CN"/>
              <a:t>--</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我们新实现的聚类算法降低了</a:t>
            </a:r>
            <a:r>
              <a:rPr lang="en-US" altLang="zh-CN"/>
              <a:t>Kmeans</a:t>
            </a:r>
            <a:r>
              <a:rPr lang="zh-CN" altLang="en-US"/>
              <a:t>随机初始化聚类中心带来的影响</a:t>
            </a:r>
            <a:endParaRPr lang="zh-CN" altLang="en-US"/>
          </a:p>
          <a:p>
            <a:r>
              <a:rPr lang="zh-CN" altLang="en-US"/>
              <a:t>左边是</a:t>
            </a:r>
            <a:r>
              <a:rPr lang="en-US" altLang="zh-CN"/>
              <a:t>SampleKmeans</a:t>
            </a:r>
            <a:r>
              <a:rPr lang="zh-CN" altLang="en-US"/>
              <a:t>的结果，右边是我们使用</a:t>
            </a:r>
            <a:r>
              <a:rPr lang="en-US" altLang="zh-CN"/>
              <a:t>Kmeans++</a:t>
            </a:r>
            <a:r>
              <a:rPr lang="zh-CN" altLang="en-US"/>
              <a:t>的结果</a:t>
            </a:r>
            <a:endParaRPr lang="zh-CN" altLang="en-US"/>
          </a:p>
          <a:p>
            <a:r>
              <a:rPr lang="zh-CN" altLang="en-US"/>
              <a:t>可以看到新算法产生的聚类内部房屋和道路的密度更加均匀，有了一定的提升</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Kmeans</a:t>
            </a:r>
            <a:r>
              <a:rPr lang="zh-CN" altLang="en-US"/>
              <a:t>算法首先</a:t>
            </a:r>
            <a:r>
              <a:rPr lang="en-US" altLang="zh-CN"/>
              <a:t>--</a:t>
            </a:r>
            <a:endParaRPr lang="zh-CN" altLang="en-US"/>
          </a:p>
          <a:p>
            <a:r>
              <a:rPr lang="zh-CN" altLang="en-US"/>
              <a:t>但是传统的</a:t>
            </a:r>
            <a:r>
              <a:rPr lang="en-US" altLang="zh-CN"/>
              <a:t>Kmeans</a:t>
            </a:r>
            <a:r>
              <a:rPr lang="zh-CN" altLang="en-US"/>
              <a:t>算法的聚类簇数</a:t>
            </a:r>
            <a:r>
              <a:rPr lang="en-US" altLang="zh-CN"/>
              <a:t>K</a:t>
            </a:r>
            <a:r>
              <a:rPr lang="zh-CN" altLang="en-US"/>
              <a:t>值的初始化问题会对聚类效果造成较大影响，于是我们选用</a:t>
            </a:r>
            <a:r>
              <a:rPr lang="en-US" altLang="zh-CN"/>
              <a:t>Kmeans++</a:t>
            </a:r>
            <a:r>
              <a:rPr lang="zh-CN" altLang="en-US"/>
              <a:t>算法</a:t>
            </a:r>
            <a:endParaRPr lang="zh-CN" altLang="en-US"/>
          </a:p>
          <a:p>
            <a:r>
              <a:rPr lang="en-US" altLang="zh-CN"/>
              <a:t>Kemans++</a:t>
            </a:r>
            <a:r>
              <a:rPr lang="zh-CN" altLang="en-US"/>
              <a:t>算法的实现步骤是，</a:t>
            </a:r>
            <a:r>
              <a:rPr lang="en-US" altLang="zh-CN"/>
              <a:t>1--</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接下来我们以图示的方式展示</a:t>
            </a:r>
            <a:r>
              <a:rPr lang="en-US" altLang="zh-CN"/>
              <a:t>Kmeans++</a:t>
            </a:r>
            <a:r>
              <a:rPr lang="zh-CN" altLang="en-US"/>
              <a:t>的计算过程</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进行完聚类之后，就要对智能体进行任务分工，以最小的代价将其分配到划分好的聚类中</a:t>
            </a:r>
            <a:endParaRPr lang="zh-CN" altLang="en-US"/>
          </a:p>
          <a:p>
            <a:r>
              <a:rPr lang="zh-CN" altLang="en-US"/>
              <a:t>这个分配算法，我们使用的是匈牙利算法</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0.GIF"/><Relationship Id="rId1" Type="http://schemas.openxmlformats.org/officeDocument/2006/relationships/image" Target="../media/image19.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4.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sp>
        <p:nvSpPr>
          <p:cNvPr id="6" name="文本框 5"/>
          <p:cNvSpPr txBox="1"/>
          <p:nvPr/>
        </p:nvSpPr>
        <p:spPr>
          <a:xfrm>
            <a:off x="2485390" y="2103120"/>
            <a:ext cx="8851265" cy="2722880"/>
          </a:xfrm>
          <a:prstGeom prst="rect">
            <a:avLst/>
          </a:prstGeom>
          <a:noFill/>
        </p:spPr>
        <p:txBody>
          <a:bodyPr wrap="square" rtlCol="0">
            <a:spAutoFit/>
          </a:bodyPr>
          <a:p>
            <a:pPr fontAlgn="auto">
              <a:lnSpc>
                <a:spcPct val="150000"/>
              </a:lnSpc>
            </a:pPr>
            <a:r>
              <a:rPr lang="en-US" altLang="zh-CN" sz="4800" b="1">
                <a:solidFill>
                  <a:schemeClr val="tx1">
                    <a:lumMod val="75000"/>
                    <a:lumOff val="25000"/>
                  </a:schemeClr>
                </a:solidFill>
              </a:rPr>
              <a:t>Robocup </a:t>
            </a:r>
            <a:r>
              <a:rPr lang="zh-CN" altLang="en-US" sz="4800" b="1">
                <a:solidFill>
                  <a:schemeClr val="tx1">
                    <a:lumMod val="75000"/>
                    <a:lumOff val="25000"/>
                  </a:schemeClr>
                </a:solidFill>
              </a:rPr>
              <a:t>机器人世界杯中国赛</a:t>
            </a:r>
            <a:endParaRPr lang="zh-CN" altLang="en-US" sz="4800" b="1">
              <a:solidFill>
                <a:schemeClr val="tx1">
                  <a:lumMod val="75000"/>
                  <a:lumOff val="25000"/>
                </a:schemeClr>
              </a:solidFill>
            </a:endParaRPr>
          </a:p>
          <a:p>
            <a:pPr fontAlgn="auto">
              <a:lnSpc>
                <a:spcPct val="150000"/>
              </a:lnSpc>
            </a:pPr>
            <a:r>
              <a:rPr lang="zh-CN" altLang="en-US" sz="4800" b="1">
                <a:solidFill>
                  <a:schemeClr val="tx2"/>
                </a:solidFill>
              </a:rPr>
              <a:t>机器人救援仿真组</a:t>
            </a:r>
            <a:r>
              <a:rPr lang="zh-CN" altLang="en-US" sz="4800" b="1"/>
              <a:t> </a:t>
            </a:r>
            <a:r>
              <a:rPr lang="en-US" altLang="zh-CN" sz="4800" b="1">
                <a:solidFill>
                  <a:srgbClr val="BDB3FB"/>
                </a:solidFill>
              </a:rPr>
              <a:t>CSU_Yunlu</a:t>
            </a:r>
            <a:endParaRPr lang="zh-CN" altLang="en-US" b="1">
              <a:solidFill>
                <a:srgbClr val="BDB3FB"/>
              </a:solidFill>
            </a:endParaRPr>
          </a:p>
          <a:p>
            <a:pPr fontAlgn="auto">
              <a:lnSpc>
                <a:spcPct val="150000"/>
              </a:lnSpc>
            </a:pPr>
            <a:endParaRPr lang="zh-CN" altLang="en-US" b="1">
              <a:solidFill>
                <a:srgbClr val="BDB3FB"/>
              </a:solidFill>
            </a:endParaRPr>
          </a:p>
        </p:txBody>
      </p:sp>
      <p:cxnSp>
        <p:nvCxnSpPr>
          <p:cNvPr id="7" name="直接连接符 6"/>
          <p:cNvCxnSpPr/>
          <p:nvPr/>
        </p:nvCxnSpPr>
        <p:spPr>
          <a:xfrm flipV="1">
            <a:off x="2590165" y="4548505"/>
            <a:ext cx="8341995" cy="3302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33315" y="4962525"/>
            <a:ext cx="6252845" cy="460375"/>
          </a:xfrm>
          <a:prstGeom prst="rect">
            <a:avLst/>
          </a:prstGeom>
          <a:noFill/>
        </p:spPr>
        <p:txBody>
          <a:bodyPr wrap="square" rtlCol="0">
            <a:spAutoFit/>
          </a:bodyPr>
          <a:p>
            <a:r>
              <a:rPr lang="zh-CN" altLang="en-US" sz="2400">
                <a:solidFill>
                  <a:schemeClr val="tx1">
                    <a:lumMod val="85000"/>
                    <a:lumOff val="15000"/>
                  </a:schemeClr>
                </a:solidFill>
              </a:rPr>
              <a:t>蔡冠宇</a:t>
            </a:r>
            <a:r>
              <a:rPr lang="zh-CN" altLang="en-US" sz="2400">
                <a:solidFill>
                  <a:schemeClr val="tx1">
                    <a:lumMod val="65000"/>
                    <a:lumOff val="35000"/>
                  </a:schemeClr>
                </a:solidFill>
              </a:rPr>
              <a:t> 越铂淳 高益基 陈冉飞 阳雅珣 葛雨晴</a:t>
            </a:r>
            <a:endParaRPr lang="zh-CN" altLang="en-US" sz="2400">
              <a:solidFill>
                <a:schemeClr val="tx1">
                  <a:lumMod val="65000"/>
                  <a:lumOff val="35000"/>
                </a:schemeClr>
              </a:solidFill>
            </a:endParaRPr>
          </a:p>
        </p:txBody>
      </p:sp>
      <p:sp>
        <p:nvSpPr>
          <p:cNvPr id="9" name="文本框 8"/>
          <p:cNvSpPr txBox="1"/>
          <p:nvPr/>
        </p:nvSpPr>
        <p:spPr>
          <a:xfrm>
            <a:off x="9638030" y="5662295"/>
            <a:ext cx="1548130" cy="460375"/>
          </a:xfrm>
          <a:prstGeom prst="rect">
            <a:avLst/>
          </a:prstGeom>
          <a:noFill/>
        </p:spPr>
        <p:txBody>
          <a:bodyPr wrap="square" rtlCol="0">
            <a:spAutoFit/>
          </a:bodyPr>
          <a:p>
            <a:r>
              <a:rPr lang="zh-CN" altLang="en-US" sz="2400">
                <a:solidFill>
                  <a:schemeClr val="tx1">
                    <a:lumMod val="65000"/>
                    <a:lumOff val="35000"/>
                  </a:schemeClr>
                </a:solidFill>
              </a:rPr>
              <a:t>中南大学</a:t>
            </a:r>
            <a:endParaRPr lang="zh-CN" altLang="en-US" sz="2400">
              <a:solidFill>
                <a:schemeClr val="tx1">
                  <a:lumMod val="65000"/>
                  <a:lumOff val="3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匈牙利算法</a:t>
            </a:r>
            <a:endParaRPr lang="zh-CN" altLang="en-US" sz="4400" b="1">
              <a:solidFill>
                <a:schemeClr val="tx2"/>
              </a:solidFill>
              <a:sym typeface="+mn-ea"/>
            </a:endParaRPr>
          </a:p>
        </p:txBody>
      </p:sp>
      <p:sp>
        <p:nvSpPr>
          <p:cNvPr id="4" name="文本框 3"/>
          <p:cNvSpPr txBox="1"/>
          <p:nvPr/>
        </p:nvSpPr>
        <p:spPr>
          <a:xfrm>
            <a:off x="452755" y="2180590"/>
            <a:ext cx="5741035" cy="396938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任务分配（即</a:t>
            </a:r>
            <a:r>
              <a:rPr lang="zh-CN" altLang="en-US" sz="2400" b="1">
                <a:solidFill>
                  <a:schemeClr val="tx1">
                    <a:lumMod val="50000"/>
                    <a:lumOff val="50000"/>
                  </a:schemeClr>
                </a:solidFill>
              </a:rPr>
              <a:t>二分图最大分配</a:t>
            </a:r>
            <a:r>
              <a:rPr lang="zh-CN" altLang="en-US" sz="2400">
                <a:solidFill>
                  <a:schemeClr val="tx1">
                    <a:lumMod val="50000"/>
                    <a:lumOff val="50000"/>
                  </a:schemeClr>
                </a:solidFill>
              </a:rPr>
              <a:t>）算法，利用代价矩阵表示智能体与聚类之间的代价，使用欧式距离作为代价矩阵中的代价值。</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代价矩阵的横纵两边即为二分图最大匹配的对应类别的元素，最后返回一个分配结果，将智能体分配到对应的聚类。</a:t>
            </a:r>
            <a:endParaRPr lang="zh-CN" altLang="en-US" sz="2400">
              <a:solidFill>
                <a:schemeClr val="tx1">
                  <a:lumMod val="50000"/>
                  <a:lumOff val="50000"/>
                </a:schemeClr>
              </a:solidFill>
            </a:endParaRPr>
          </a:p>
        </p:txBody>
      </p: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智能体分配</a:t>
            </a:r>
            <a:endParaRPr lang="zh-CN" altLang="en-US" sz="2800" b="1">
              <a:solidFill>
                <a:schemeClr val="tx1">
                  <a:lumMod val="50000"/>
                  <a:lumOff val="50000"/>
                </a:schemeClr>
              </a:solidFill>
              <a:sym typeface="+mn-ea"/>
            </a:endParaRPr>
          </a:p>
        </p:txBody>
      </p:sp>
      <p:sp>
        <p:nvSpPr>
          <p:cNvPr id="9" name="椭圆 8"/>
          <p:cNvSpPr/>
          <p:nvPr/>
        </p:nvSpPr>
        <p:spPr>
          <a:xfrm>
            <a:off x="7169150" y="251015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7188835" y="329501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7208520" y="4081145"/>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7208520" y="5340350"/>
            <a:ext cx="544195" cy="544195"/>
          </a:xfrm>
          <a:prstGeom prst="ellipse">
            <a:avLst/>
          </a:prstGeom>
          <a:solidFill>
            <a:schemeClr val="accent2">
              <a:lumMod val="20000"/>
              <a:lumOff val="80000"/>
            </a:schemeClr>
          </a:solidFill>
          <a:ln>
            <a:solidFill>
              <a:srgbClr val="F3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0157460" y="251015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0157460" y="329501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0157460" y="4081145"/>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0157460" y="5340350"/>
            <a:ext cx="544195" cy="544195"/>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225665" y="4747895"/>
            <a:ext cx="798195" cy="503555"/>
          </a:xfrm>
          <a:prstGeom prst="rect">
            <a:avLst/>
          </a:prstGeom>
          <a:noFill/>
        </p:spPr>
        <p:txBody>
          <a:bodyPr vert="eaVert" wrap="square" rtlCol="0">
            <a:spAutoFit/>
          </a:bodyPr>
          <a:p>
            <a:r>
              <a:rPr lang="en-US" altLang="zh-CN" sz="4000" b="1">
                <a:solidFill>
                  <a:srgbClr val="FFE4D4"/>
                </a:solidFill>
              </a:rPr>
              <a:t>...</a:t>
            </a:r>
            <a:endParaRPr lang="en-US" altLang="zh-CN" sz="4000" b="1">
              <a:solidFill>
                <a:srgbClr val="FFE4D4"/>
              </a:solidFill>
            </a:endParaRPr>
          </a:p>
        </p:txBody>
      </p:sp>
      <p:sp>
        <p:nvSpPr>
          <p:cNvPr id="18" name="文本框 17"/>
          <p:cNvSpPr txBox="1"/>
          <p:nvPr/>
        </p:nvSpPr>
        <p:spPr>
          <a:xfrm>
            <a:off x="10187305" y="4756785"/>
            <a:ext cx="798195" cy="503555"/>
          </a:xfrm>
          <a:prstGeom prst="rect">
            <a:avLst/>
          </a:prstGeom>
          <a:noFill/>
        </p:spPr>
        <p:txBody>
          <a:bodyPr vert="eaVert" wrap="square" rtlCol="0">
            <a:spAutoFit/>
          </a:bodyPr>
          <a:p>
            <a:r>
              <a:rPr lang="en-US" altLang="zh-CN" sz="4000" b="1">
                <a:solidFill>
                  <a:srgbClr val="94C4EA"/>
                </a:solidFill>
              </a:rPr>
              <a:t>...</a:t>
            </a:r>
            <a:endParaRPr lang="en-US" altLang="zh-CN" sz="4000" b="1">
              <a:solidFill>
                <a:srgbClr val="94C4EA"/>
              </a:solidFill>
            </a:endParaRPr>
          </a:p>
        </p:txBody>
      </p:sp>
      <p:cxnSp>
        <p:nvCxnSpPr>
          <p:cNvPr id="19" name="直接连接符 18"/>
          <p:cNvCxnSpPr>
            <a:stCxn id="9" idx="6"/>
            <a:endCxn id="13" idx="2"/>
          </p:cNvCxnSpPr>
          <p:nvPr/>
        </p:nvCxnSpPr>
        <p:spPr>
          <a:xfrm>
            <a:off x="7713345" y="2782570"/>
            <a:ext cx="244411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4" idx="2"/>
          </p:cNvCxnSpPr>
          <p:nvPr/>
        </p:nvCxnSpPr>
        <p:spPr>
          <a:xfrm>
            <a:off x="7728585" y="2833370"/>
            <a:ext cx="2428875" cy="73406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6"/>
            <a:endCxn id="15" idx="2"/>
          </p:cNvCxnSpPr>
          <p:nvPr/>
        </p:nvCxnSpPr>
        <p:spPr>
          <a:xfrm>
            <a:off x="7713345" y="2782570"/>
            <a:ext cx="2444115" cy="157099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9" idx="6"/>
            <a:endCxn id="16" idx="2"/>
          </p:cNvCxnSpPr>
          <p:nvPr/>
        </p:nvCxnSpPr>
        <p:spPr>
          <a:xfrm>
            <a:off x="7713345" y="2782570"/>
            <a:ext cx="2444115" cy="283019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6"/>
            <a:endCxn id="13" idx="2"/>
          </p:cNvCxnSpPr>
          <p:nvPr/>
        </p:nvCxnSpPr>
        <p:spPr>
          <a:xfrm flipV="1">
            <a:off x="7733030" y="2782570"/>
            <a:ext cx="2424430" cy="78486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6"/>
            <a:endCxn id="14" idx="2"/>
          </p:cNvCxnSpPr>
          <p:nvPr/>
        </p:nvCxnSpPr>
        <p:spPr>
          <a:xfrm flipV="1">
            <a:off x="7752715" y="3567430"/>
            <a:ext cx="2404745" cy="78613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5" idx="2"/>
          </p:cNvCxnSpPr>
          <p:nvPr/>
        </p:nvCxnSpPr>
        <p:spPr>
          <a:xfrm>
            <a:off x="7728585" y="3518535"/>
            <a:ext cx="2428875" cy="83502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14" idx="2"/>
          </p:cNvCxnSpPr>
          <p:nvPr/>
        </p:nvCxnSpPr>
        <p:spPr>
          <a:xfrm flipV="1">
            <a:off x="7769225" y="3567430"/>
            <a:ext cx="2388235" cy="1143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16" idx="2"/>
          </p:cNvCxnSpPr>
          <p:nvPr/>
        </p:nvCxnSpPr>
        <p:spPr>
          <a:xfrm>
            <a:off x="7788910" y="3578860"/>
            <a:ext cx="2368550" cy="203390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13" idx="2"/>
          </p:cNvCxnSpPr>
          <p:nvPr/>
        </p:nvCxnSpPr>
        <p:spPr>
          <a:xfrm flipV="1">
            <a:off x="7769225" y="2782570"/>
            <a:ext cx="2388235" cy="154178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6"/>
            <a:endCxn id="15" idx="2"/>
          </p:cNvCxnSpPr>
          <p:nvPr/>
        </p:nvCxnSpPr>
        <p:spPr>
          <a:xfrm>
            <a:off x="7752715" y="4353560"/>
            <a:ext cx="240474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6"/>
            <a:endCxn id="16" idx="2"/>
          </p:cNvCxnSpPr>
          <p:nvPr/>
        </p:nvCxnSpPr>
        <p:spPr>
          <a:xfrm>
            <a:off x="7752715" y="4353560"/>
            <a:ext cx="2404745" cy="125920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2" idx="6"/>
            <a:endCxn id="13" idx="2"/>
          </p:cNvCxnSpPr>
          <p:nvPr/>
        </p:nvCxnSpPr>
        <p:spPr>
          <a:xfrm flipV="1">
            <a:off x="7752715" y="2782570"/>
            <a:ext cx="2404745" cy="283019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809230" y="3518535"/>
            <a:ext cx="2357755" cy="207518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15" idx="2"/>
          </p:cNvCxnSpPr>
          <p:nvPr/>
        </p:nvCxnSpPr>
        <p:spPr>
          <a:xfrm flipV="1">
            <a:off x="7849870" y="4353560"/>
            <a:ext cx="2307590" cy="126047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2" idx="6"/>
            <a:endCxn id="16" idx="2"/>
          </p:cNvCxnSpPr>
          <p:nvPr/>
        </p:nvCxnSpPr>
        <p:spPr>
          <a:xfrm>
            <a:off x="7752715" y="5612765"/>
            <a:ext cx="2404745"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25030" y="253174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1</a:t>
            </a:r>
            <a:endParaRPr lang="en-US" altLang="zh-CN" sz="2400" b="1" baseline="-25000">
              <a:solidFill>
                <a:schemeClr val="tx2"/>
              </a:solidFill>
              <a:uFillTx/>
            </a:endParaRPr>
          </a:p>
        </p:txBody>
      </p:sp>
      <p:sp>
        <p:nvSpPr>
          <p:cNvPr id="38" name="文本框 37"/>
          <p:cNvSpPr txBox="1"/>
          <p:nvPr/>
        </p:nvSpPr>
        <p:spPr>
          <a:xfrm>
            <a:off x="7228205" y="3319780"/>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2</a:t>
            </a:r>
            <a:endParaRPr lang="en-US" altLang="zh-CN" sz="2400" b="1" baseline="-25000">
              <a:solidFill>
                <a:schemeClr val="tx2"/>
              </a:solidFill>
              <a:uFillTx/>
            </a:endParaRPr>
          </a:p>
        </p:txBody>
      </p:sp>
      <p:sp>
        <p:nvSpPr>
          <p:cNvPr id="39" name="文本框 38"/>
          <p:cNvSpPr txBox="1"/>
          <p:nvPr/>
        </p:nvSpPr>
        <p:spPr>
          <a:xfrm>
            <a:off x="7247255" y="410400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3</a:t>
            </a:r>
            <a:endParaRPr lang="en-US" altLang="zh-CN" sz="2400" b="1" baseline="-25000">
              <a:solidFill>
                <a:schemeClr val="tx2"/>
              </a:solidFill>
              <a:uFillTx/>
            </a:endParaRPr>
          </a:p>
        </p:txBody>
      </p:sp>
      <p:sp>
        <p:nvSpPr>
          <p:cNvPr id="40" name="文本框 39"/>
          <p:cNvSpPr txBox="1"/>
          <p:nvPr/>
        </p:nvSpPr>
        <p:spPr>
          <a:xfrm>
            <a:off x="7228205" y="5362575"/>
            <a:ext cx="624840" cy="460375"/>
          </a:xfrm>
          <a:prstGeom prst="rect">
            <a:avLst/>
          </a:prstGeom>
          <a:noFill/>
        </p:spPr>
        <p:txBody>
          <a:bodyPr wrap="square" rtlCol="0">
            <a:spAutoFit/>
          </a:bodyPr>
          <a:p>
            <a:r>
              <a:rPr lang="en-US" altLang="zh-CN" sz="2400" b="1">
                <a:solidFill>
                  <a:schemeClr val="tx2"/>
                </a:solidFill>
              </a:rPr>
              <a:t>A</a:t>
            </a:r>
            <a:r>
              <a:rPr lang="en-US" altLang="zh-CN" sz="2400" b="1" baseline="-25000">
                <a:solidFill>
                  <a:schemeClr val="tx2"/>
                </a:solidFill>
                <a:uFillTx/>
              </a:rPr>
              <a:t>n</a:t>
            </a:r>
            <a:endParaRPr lang="en-US" altLang="zh-CN" sz="2400" b="1" baseline="-25000">
              <a:solidFill>
                <a:schemeClr val="tx2"/>
              </a:solidFill>
              <a:uFillTx/>
            </a:endParaRPr>
          </a:p>
        </p:txBody>
      </p:sp>
      <p:sp>
        <p:nvSpPr>
          <p:cNvPr id="41" name="文本框 40"/>
          <p:cNvSpPr txBox="1"/>
          <p:nvPr/>
        </p:nvSpPr>
        <p:spPr>
          <a:xfrm>
            <a:off x="10214610" y="253174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1</a:t>
            </a:r>
            <a:endParaRPr lang="en-US" altLang="zh-CN" sz="2400" b="1" baseline="-25000">
              <a:solidFill>
                <a:schemeClr val="tx2"/>
              </a:solidFill>
              <a:uFillTx/>
            </a:endParaRPr>
          </a:p>
        </p:txBody>
      </p:sp>
      <p:sp>
        <p:nvSpPr>
          <p:cNvPr id="42" name="文本框 41"/>
          <p:cNvSpPr txBox="1"/>
          <p:nvPr/>
        </p:nvSpPr>
        <p:spPr>
          <a:xfrm>
            <a:off x="10216515" y="330390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2</a:t>
            </a:r>
            <a:endParaRPr lang="en-US" altLang="zh-CN" sz="2400" b="1" baseline="-25000">
              <a:solidFill>
                <a:schemeClr val="tx2"/>
              </a:solidFill>
              <a:uFillTx/>
            </a:endParaRPr>
          </a:p>
        </p:txBody>
      </p:sp>
      <p:sp>
        <p:nvSpPr>
          <p:cNvPr id="43" name="文本框 42"/>
          <p:cNvSpPr txBox="1"/>
          <p:nvPr/>
        </p:nvSpPr>
        <p:spPr>
          <a:xfrm>
            <a:off x="10214610" y="410400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3</a:t>
            </a:r>
            <a:endParaRPr lang="en-US" altLang="zh-CN" sz="2400" b="1" baseline="-25000">
              <a:solidFill>
                <a:schemeClr val="tx2"/>
              </a:solidFill>
              <a:uFillTx/>
            </a:endParaRPr>
          </a:p>
        </p:txBody>
      </p:sp>
      <p:sp>
        <p:nvSpPr>
          <p:cNvPr id="44" name="文本框 43"/>
          <p:cNvSpPr txBox="1"/>
          <p:nvPr/>
        </p:nvSpPr>
        <p:spPr>
          <a:xfrm>
            <a:off x="10216515" y="5362575"/>
            <a:ext cx="624840" cy="460375"/>
          </a:xfrm>
          <a:prstGeom prst="rect">
            <a:avLst/>
          </a:prstGeom>
          <a:noFill/>
        </p:spPr>
        <p:txBody>
          <a:bodyPr wrap="square" rtlCol="0">
            <a:spAutoFit/>
          </a:bodyPr>
          <a:p>
            <a:r>
              <a:rPr lang="en-US" altLang="zh-CN" sz="2400" b="1">
                <a:solidFill>
                  <a:schemeClr val="tx2"/>
                </a:solidFill>
              </a:rPr>
              <a:t>T</a:t>
            </a:r>
            <a:r>
              <a:rPr lang="en-US" altLang="zh-CN" sz="2400" b="1" baseline="-25000">
                <a:solidFill>
                  <a:schemeClr val="tx2"/>
                </a:solidFill>
                <a:uFillTx/>
              </a:rPr>
              <a:t>n</a:t>
            </a:r>
            <a:endParaRPr lang="en-US" altLang="zh-CN" sz="2400" b="1" baseline="-25000">
              <a:solidFill>
                <a:schemeClr val="tx2"/>
              </a:solidFill>
              <a:uFill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燃烧建筑—动态聚类</a:t>
            </a:r>
            <a:endParaRPr lang="zh-CN" altLang="en-US" sz="4400" b="1">
              <a:solidFill>
                <a:schemeClr val="tx2"/>
              </a:solidFill>
              <a:sym typeface="+mn-ea"/>
            </a:endParaRPr>
          </a:p>
        </p:txBody>
      </p:sp>
      <p:sp>
        <p:nvSpPr>
          <p:cNvPr id="4" name="文本框 3"/>
          <p:cNvSpPr txBox="1"/>
          <p:nvPr/>
        </p:nvSpPr>
        <p:spPr>
          <a:xfrm>
            <a:off x="1136650" y="2246630"/>
            <a:ext cx="10102215"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对燃烧建筑进行动态聚类</a:t>
            </a:r>
            <a:endParaRPr lang="zh-CN" altLang="en-US" sz="2400">
              <a:solidFill>
                <a:schemeClr val="tx1">
                  <a:lumMod val="50000"/>
                  <a:lumOff val="50000"/>
                </a:schemeClr>
              </a:solidFill>
            </a:endParaRPr>
          </a:p>
        </p:txBody>
      </p:sp>
      <p:pic>
        <p:nvPicPr>
          <p:cNvPr id="13" name="图片 12" descr="地图图标 (1)"/>
          <p:cNvPicPr>
            <a:picLocks noChangeAspect="1"/>
          </p:cNvPicPr>
          <p:nvPr/>
        </p:nvPicPr>
        <p:blipFill>
          <a:blip r:embed="rId1"/>
          <a:srcRect r="18855"/>
          <a:stretch>
            <a:fillRect/>
          </a:stretch>
        </p:blipFill>
        <p:spPr>
          <a:xfrm>
            <a:off x="3263900" y="1521460"/>
            <a:ext cx="5203190" cy="6432550"/>
          </a:xfrm>
          <a:prstGeom prst="rect">
            <a:avLst/>
          </a:prstGeom>
        </p:spPr>
      </p:pic>
      <p:sp>
        <p:nvSpPr>
          <p:cNvPr id="15" name="圆角矩形 14"/>
          <p:cNvSpPr/>
          <p:nvPr/>
        </p:nvSpPr>
        <p:spPr>
          <a:xfrm>
            <a:off x="3933825" y="3369945"/>
            <a:ext cx="1606550"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567170" y="3340100"/>
            <a:ext cx="1048385" cy="1048385"/>
          </a:xfrm>
          <a:prstGeom prst="rect">
            <a:avLst/>
          </a:prstGeom>
        </p:spPr>
      </p:pic>
      <p:pic>
        <p:nvPicPr>
          <p:cNvPr id="12" name="图片 11"/>
          <p:cNvPicPr>
            <a:picLocks noChangeAspect="1"/>
          </p:cNvPicPr>
          <p:nvPr/>
        </p:nvPicPr>
        <p:blipFill>
          <a:blip r:embed="rId2"/>
          <a:stretch>
            <a:fillRect/>
          </a:stretch>
        </p:blipFill>
        <p:spPr>
          <a:xfrm>
            <a:off x="6694170" y="3467100"/>
            <a:ext cx="1048385" cy="1048385"/>
          </a:xfrm>
          <a:prstGeom prst="rect">
            <a:avLst/>
          </a:prstGeom>
        </p:spPr>
      </p:pic>
      <p:pic>
        <p:nvPicPr>
          <p:cNvPr id="22" name="图片 21"/>
          <p:cNvPicPr>
            <a:picLocks noChangeAspect="1"/>
          </p:cNvPicPr>
          <p:nvPr/>
        </p:nvPicPr>
        <p:blipFill>
          <a:blip r:embed="rId2"/>
          <a:stretch>
            <a:fillRect/>
          </a:stretch>
        </p:blipFill>
        <p:spPr>
          <a:xfrm>
            <a:off x="6821170" y="3594100"/>
            <a:ext cx="1048385" cy="1048385"/>
          </a:xfrm>
          <a:prstGeom prst="rect">
            <a:avLst/>
          </a:prstGeom>
        </p:spPr>
      </p:pic>
      <p:pic>
        <p:nvPicPr>
          <p:cNvPr id="23" name="图片 22"/>
          <p:cNvPicPr>
            <a:picLocks noChangeAspect="1"/>
          </p:cNvPicPr>
          <p:nvPr/>
        </p:nvPicPr>
        <p:blipFill>
          <a:blip r:embed="rId2"/>
          <a:stretch>
            <a:fillRect/>
          </a:stretch>
        </p:blipFill>
        <p:spPr>
          <a:xfrm>
            <a:off x="4134485" y="3340100"/>
            <a:ext cx="1048385" cy="1048385"/>
          </a:xfrm>
          <a:prstGeom prst="rect">
            <a:avLst/>
          </a:prstGeom>
        </p:spPr>
      </p:pic>
      <p:pic>
        <p:nvPicPr>
          <p:cNvPr id="24" name="图片 23"/>
          <p:cNvPicPr>
            <a:picLocks noChangeAspect="1"/>
          </p:cNvPicPr>
          <p:nvPr/>
        </p:nvPicPr>
        <p:blipFill>
          <a:blip r:embed="rId2"/>
          <a:stretch>
            <a:fillRect/>
          </a:stretch>
        </p:blipFill>
        <p:spPr>
          <a:xfrm>
            <a:off x="4261485" y="3467100"/>
            <a:ext cx="1048385" cy="1048385"/>
          </a:xfrm>
          <a:prstGeom prst="rect">
            <a:avLst/>
          </a:prstGeom>
        </p:spPr>
      </p:pic>
      <p:pic>
        <p:nvPicPr>
          <p:cNvPr id="25" name="图片 24"/>
          <p:cNvPicPr>
            <a:picLocks noChangeAspect="1"/>
          </p:cNvPicPr>
          <p:nvPr/>
        </p:nvPicPr>
        <p:blipFill>
          <a:blip r:embed="rId2"/>
          <a:stretch>
            <a:fillRect/>
          </a:stretch>
        </p:blipFill>
        <p:spPr>
          <a:xfrm>
            <a:off x="4491990" y="5223510"/>
            <a:ext cx="1048385" cy="1048385"/>
          </a:xfrm>
          <a:prstGeom prst="rect">
            <a:avLst/>
          </a:prstGeom>
        </p:spPr>
      </p:pic>
      <p:pic>
        <p:nvPicPr>
          <p:cNvPr id="26" name="图片 25"/>
          <p:cNvPicPr>
            <a:picLocks noChangeAspect="1"/>
          </p:cNvPicPr>
          <p:nvPr/>
        </p:nvPicPr>
        <p:blipFill>
          <a:blip r:embed="rId2"/>
          <a:stretch>
            <a:fillRect/>
          </a:stretch>
        </p:blipFill>
        <p:spPr>
          <a:xfrm>
            <a:off x="5062855" y="4774565"/>
            <a:ext cx="1048385" cy="1048385"/>
          </a:xfrm>
          <a:prstGeom prst="rect">
            <a:avLst/>
          </a:prstGeom>
        </p:spPr>
      </p:pic>
      <p:pic>
        <p:nvPicPr>
          <p:cNvPr id="27" name="图片 26"/>
          <p:cNvPicPr>
            <a:picLocks noChangeAspect="1"/>
          </p:cNvPicPr>
          <p:nvPr/>
        </p:nvPicPr>
        <p:blipFill>
          <a:blip r:embed="rId2"/>
          <a:stretch>
            <a:fillRect/>
          </a:stretch>
        </p:blipFill>
        <p:spPr>
          <a:xfrm>
            <a:off x="5189855" y="4901565"/>
            <a:ext cx="1048385" cy="1048385"/>
          </a:xfrm>
          <a:prstGeom prst="rect">
            <a:avLst/>
          </a:prstGeom>
        </p:spPr>
      </p:pic>
      <p:pic>
        <p:nvPicPr>
          <p:cNvPr id="28" name="图片 27"/>
          <p:cNvPicPr>
            <a:picLocks noChangeAspect="1"/>
          </p:cNvPicPr>
          <p:nvPr/>
        </p:nvPicPr>
        <p:blipFill>
          <a:blip r:embed="rId2"/>
          <a:stretch>
            <a:fillRect/>
          </a:stretch>
        </p:blipFill>
        <p:spPr>
          <a:xfrm>
            <a:off x="5316855" y="5028565"/>
            <a:ext cx="1048385" cy="1048385"/>
          </a:xfrm>
          <a:prstGeom prst="rect">
            <a:avLst/>
          </a:prstGeom>
        </p:spPr>
      </p:pic>
      <p:sp>
        <p:nvSpPr>
          <p:cNvPr id="29" name="圆角矩形 28"/>
          <p:cNvSpPr/>
          <p:nvPr/>
        </p:nvSpPr>
        <p:spPr>
          <a:xfrm>
            <a:off x="6365240" y="3306445"/>
            <a:ext cx="1713230" cy="138874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圆角矩形 29"/>
          <p:cNvSpPr/>
          <p:nvPr/>
        </p:nvSpPr>
        <p:spPr>
          <a:xfrm>
            <a:off x="4393565" y="4773930"/>
            <a:ext cx="2070100" cy="1595120"/>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pic>
        <p:nvPicPr>
          <p:cNvPr id="2" name="图片 1"/>
          <p:cNvPicPr>
            <a:picLocks noChangeAspect="1"/>
          </p:cNvPicPr>
          <p:nvPr/>
        </p:nvPicPr>
        <p:blipFill>
          <a:blip r:embed="rId1"/>
          <a:stretch>
            <a:fillRect/>
          </a:stretch>
        </p:blipFill>
        <p:spPr>
          <a:xfrm>
            <a:off x="2837815" y="3391535"/>
            <a:ext cx="6452235" cy="2933700"/>
          </a:xfrm>
          <a:prstGeom prst="rect">
            <a:avLst/>
          </a:prstGeom>
        </p:spPr>
      </p:pic>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算法思想</a:t>
            </a:r>
            <a:endParaRPr lang="zh-CN" altLang="en-US" sz="4400" b="1">
              <a:solidFill>
                <a:schemeClr val="tx2"/>
              </a:solidFill>
              <a:sym typeface="+mn-ea"/>
            </a:endParaRPr>
          </a:p>
        </p:txBody>
      </p:sp>
      <p:sp>
        <p:nvSpPr>
          <p:cNvPr id="4" name="文本框 3"/>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动态聚类</a:t>
            </a:r>
            <a:endParaRPr lang="zh-CN" altLang="en-US" sz="2800" b="1">
              <a:solidFill>
                <a:schemeClr val="tx1">
                  <a:lumMod val="50000"/>
                  <a:lumOff val="50000"/>
                </a:schemeClr>
              </a:solidFill>
              <a:sym typeface="+mn-ea"/>
            </a:endParaRPr>
          </a:p>
        </p:txBody>
      </p:sp>
      <p:sp>
        <p:nvSpPr>
          <p:cNvPr id="6" name="文本框 5"/>
          <p:cNvSpPr txBox="1"/>
          <p:nvPr/>
        </p:nvSpPr>
        <p:spPr>
          <a:xfrm>
            <a:off x="1136650" y="2230755"/>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如果任何两个聚类的距离在设定的阈值之内，就合并这两个聚类</a:t>
            </a:r>
            <a:endParaRPr lang="zh-CN" altLang="en-US" sz="2400">
              <a:solidFill>
                <a:schemeClr val="tx1">
                  <a:lumMod val="50000"/>
                  <a:lumOff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sp>
        <p:nvSpPr>
          <p:cNvPr id="9" name="文本框 8"/>
          <p:cNvSpPr txBox="1"/>
          <p:nvPr/>
        </p:nvSpPr>
        <p:spPr>
          <a:xfrm>
            <a:off x="1266825" y="2088515"/>
            <a:ext cx="5741035" cy="64516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步骤一：将每个建筑作为一个聚类</a:t>
            </a:r>
            <a:endParaRPr lang="zh-CN" altLang="en-US" sz="2400">
              <a:solidFill>
                <a:schemeClr val="tx1">
                  <a:lumMod val="50000"/>
                  <a:lumOff val="50000"/>
                </a:schemeClr>
              </a:solidFill>
            </a:endParaRPr>
          </a:p>
        </p:txBody>
      </p:sp>
      <p:pic>
        <p:nvPicPr>
          <p:cNvPr id="2" name="图片 1" descr="Peek 2020-11-19 11-19"/>
          <p:cNvPicPr>
            <a:picLocks noChangeAspect="1"/>
          </p:cNvPicPr>
          <p:nvPr/>
        </p:nvPicPr>
        <p:blipFill>
          <a:blip r:embed="rId1"/>
          <a:stretch>
            <a:fillRect/>
          </a:stretch>
        </p:blipFill>
        <p:spPr>
          <a:xfrm>
            <a:off x="3834130" y="3195320"/>
            <a:ext cx="4742815" cy="2837815"/>
          </a:xfrm>
          <a:prstGeom prst="rect">
            <a:avLst/>
          </a:prstGeom>
        </p:spPr>
      </p:pic>
      <p:cxnSp>
        <p:nvCxnSpPr>
          <p:cNvPr id="3" name="直接连接符 2"/>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算法步骤</a:t>
            </a:r>
            <a:endParaRPr lang="zh-CN" altLang="en-US" sz="4400" b="1">
              <a:solidFill>
                <a:schemeClr val="tx2"/>
              </a:solidFill>
              <a:sym typeface="+mn-ea"/>
            </a:endParaRPr>
          </a:p>
        </p:txBody>
      </p:sp>
      <p:sp>
        <p:nvSpPr>
          <p:cNvPr id="8" name="文本框 7"/>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动态聚类</a:t>
            </a:r>
            <a:endParaRPr lang="zh-CN" altLang="en-US" sz="2800" b="1">
              <a:solidFill>
                <a:schemeClr val="tx1">
                  <a:lumMod val="50000"/>
                  <a:lumOff val="50000"/>
                </a:schemeClr>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sp>
        <p:nvSpPr>
          <p:cNvPr id="9" name="文本框 8"/>
          <p:cNvSpPr txBox="1"/>
          <p:nvPr/>
        </p:nvSpPr>
        <p:spPr>
          <a:xfrm>
            <a:off x="1278890" y="2090420"/>
            <a:ext cx="5741035" cy="64516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步骤二：将距离小于阈值的聚类合并</a:t>
            </a:r>
            <a:endParaRPr lang="zh-CN" altLang="en-US" sz="2400">
              <a:solidFill>
                <a:schemeClr val="tx1">
                  <a:lumMod val="50000"/>
                  <a:lumOff val="50000"/>
                </a:schemeClr>
              </a:solidFill>
            </a:endParaRPr>
          </a:p>
        </p:txBody>
      </p:sp>
      <p:pic>
        <p:nvPicPr>
          <p:cNvPr id="2" name="图片 1" descr="Peek 2020-11-19 10-47"/>
          <p:cNvPicPr>
            <a:picLocks noChangeAspect="1"/>
          </p:cNvPicPr>
          <p:nvPr/>
        </p:nvPicPr>
        <p:blipFill>
          <a:blip r:embed="rId1"/>
          <a:stretch>
            <a:fillRect/>
          </a:stretch>
        </p:blipFill>
        <p:spPr>
          <a:xfrm>
            <a:off x="3839210" y="3180080"/>
            <a:ext cx="4742815" cy="2837815"/>
          </a:xfrm>
          <a:prstGeom prst="rect">
            <a:avLst/>
          </a:prstGeom>
        </p:spPr>
      </p:pic>
      <p:cxnSp>
        <p:nvCxnSpPr>
          <p:cNvPr id="3" name="直接连接符 2"/>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算法步骤</a:t>
            </a:r>
            <a:endParaRPr lang="zh-CN" altLang="en-US" sz="4400" b="1">
              <a:solidFill>
                <a:schemeClr val="tx2"/>
              </a:solidFill>
              <a:sym typeface="+mn-ea"/>
            </a:endParaRPr>
          </a:p>
        </p:txBody>
      </p:sp>
      <p:sp>
        <p:nvSpPr>
          <p:cNvPr id="4" name="文本框 3"/>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动态聚类</a:t>
            </a:r>
            <a:endParaRPr lang="zh-CN" altLang="en-US" sz="2800" b="1">
              <a:solidFill>
                <a:schemeClr val="tx1">
                  <a:lumMod val="50000"/>
                  <a:lumOff val="50000"/>
                </a:schemeClr>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accent2">
                <a:lumMod val="75000"/>
              </a:schemeClr>
            </a:solidFill>
          </a:ln>
          <a:effectLst>
            <a:outerShdw blurRad="50800" dist="38100" dir="2700000" algn="tl" rotWithShape="0">
              <a:schemeClr val="accent2">
                <a:lumMod val="40000"/>
                <a:lumOff val="60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accent2">
                    <a:lumMod val="75000"/>
                  </a:schemeClr>
                </a:solidFill>
              </a:rPr>
              <a:t>PathPlanniing</a:t>
            </a:r>
            <a:endParaRPr lang="en-US" altLang="zh-CN" sz="2000" b="1">
              <a:solidFill>
                <a:schemeClr val="accent2">
                  <a:lumMod val="75000"/>
                </a:schemeClr>
              </a:solidFill>
            </a:endParaRPr>
          </a:p>
        </p:txBody>
      </p:sp>
      <p:sp>
        <p:nvSpPr>
          <p:cNvPr id="29" name="圆角矩形 28"/>
          <p:cNvSpPr/>
          <p:nvPr/>
        </p:nvSpPr>
        <p:spPr>
          <a:xfrm>
            <a:off x="4845685" y="328549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bg2">
                    <a:lumMod val="90000"/>
                  </a:schemeClr>
                </a:solidFill>
              </a:rPr>
              <a:t>Clustering</a:t>
            </a:r>
            <a:endParaRPr lang="en-US" altLang="zh-CN" sz="2000" b="1">
              <a:solidFill>
                <a:schemeClr val="bg2">
                  <a:lumMod val="90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
        <p:nvSpPr>
          <p:cNvPr id="2" name="矩形 1"/>
          <p:cNvSpPr/>
          <p:nvPr/>
        </p:nvSpPr>
        <p:spPr>
          <a:xfrm>
            <a:off x="7497445" y="2320290"/>
            <a:ext cx="4177030" cy="1816735"/>
          </a:xfrm>
          <a:prstGeom prst="rect">
            <a:avLst/>
          </a:prstGeom>
          <a:solidFill>
            <a:schemeClr val="accent6">
              <a:lumMod val="20000"/>
              <a:lumOff val="80000"/>
            </a:schemeClr>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663815" y="2606040"/>
            <a:ext cx="4010660" cy="1830070"/>
          </a:xfrm>
          <a:prstGeom prst="rect">
            <a:avLst/>
          </a:prstGeom>
          <a:noFill/>
        </p:spPr>
        <p:txBody>
          <a:bodyPr wrap="square" rtlCol="0">
            <a:spAutoFit/>
          </a:bodyPr>
          <a:p>
            <a:pPr fontAlgn="auto">
              <a:lnSpc>
                <a:spcPct val="150000"/>
              </a:lnSpc>
              <a:spcAft>
                <a:spcPts val="600"/>
              </a:spcAft>
            </a:pPr>
            <a:r>
              <a:rPr lang="zh-CN" altLang="en-US" sz="2400" b="1">
                <a:solidFill>
                  <a:schemeClr val="tx2"/>
                </a:solidFill>
                <a:sym typeface="+mn-ea"/>
              </a:rPr>
              <a:t>使用基于边作为节点的</a:t>
            </a:r>
            <a:r>
              <a:rPr lang="en-US" altLang="zh-CN" sz="2400" b="1">
                <a:solidFill>
                  <a:schemeClr val="tx2"/>
                </a:solidFill>
                <a:sym typeface="+mn-ea"/>
              </a:rPr>
              <a:t>A*</a:t>
            </a:r>
            <a:r>
              <a:rPr lang="zh-CN" altLang="en-US" sz="2400" b="1">
                <a:solidFill>
                  <a:schemeClr val="tx2"/>
                </a:solidFill>
                <a:sym typeface="+mn-ea"/>
              </a:rPr>
              <a:t>寻路算法</a:t>
            </a:r>
            <a:endParaRPr lang="zh-CN" altLang="en-US" sz="2400" b="1">
              <a:solidFill>
                <a:schemeClr val="tx2"/>
              </a:solidFill>
              <a:sym typeface="+mn-ea"/>
            </a:endParaRPr>
          </a:p>
          <a:p>
            <a:pPr fontAlgn="auto">
              <a:lnSpc>
                <a:spcPct val="150000"/>
              </a:lnSpc>
            </a:pPr>
            <a:endParaRPr lang="zh-CN" altLang="en-US" sz="2400" b="1">
              <a:solidFill>
                <a:schemeClr val="tx2"/>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3" name="直接连接符 2"/>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路径规划</a:t>
            </a:r>
            <a:endParaRPr lang="zh-CN" altLang="en-US" sz="4400" b="1">
              <a:solidFill>
                <a:schemeClr val="tx2"/>
              </a:solidFill>
              <a:sym typeface="+mn-ea"/>
            </a:endParaRPr>
          </a:p>
        </p:txBody>
      </p:sp>
      <p:pic>
        <p:nvPicPr>
          <p:cNvPr id="7" name="图片 6"/>
          <p:cNvPicPr>
            <a:picLocks noChangeAspect="1"/>
          </p:cNvPicPr>
          <p:nvPr/>
        </p:nvPicPr>
        <p:blipFill>
          <a:blip r:embed="rId1"/>
          <a:stretch>
            <a:fillRect/>
          </a:stretch>
        </p:blipFill>
        <p:spPr>
          <a:xfrm>
            <a:off x="1806575" y="3256280"/>
            <a:ext cx="2011680" cy="1791970"/>
          </a:xfrm>
          <a:prstGeom prst="rect">
            <a:avLst/>
          </a:prstGeom>
        </p:spPr>
      </p:pic>
      <p:pic>
        <p:nvPicPr>
          <p:cNvPr id="8" name="图片 7"/>
          <p:cNvPicPr>
            <a:picLocks noChangeAspect="1"/>
          </p:cNvPicPr>
          <p:nvPr/>
        </p:nvPicPr>
        <p:blipFill>
          <a:blip r:embed="rId2"/>
          <a:stretch>
            <a:fillRect/>
          </a:stretch>
        </p:blipFill>
        <p:spPr>
          <a:xfrm>
            <a:off x="8161020" y="3256280"/>
            <a:ext cx="2011045" cy="1791970"/>
          </a:xfrm>
          <a:prstGeom prst="rect">
            <a:avLst/>
          </a:prstGeom>
        </p:spPr>
      </p:pic>
      <p:pic>
        <p:nvPicPr>
          <p:cNvPr id="10" name="图片 9"/>
          <p:cNvPicPr>
            <a:picLocks noChangeAspect="1"/>
          </p:cNvPicPr>
          <p:nvPr/>
        </p:nvPicPr>
        <p:blipFill>
          <a:blip r:embed="rId3"/>
          <a:stretch>
            <a:fillRect/>
          </a:stretch>
        </p:blipFill>
        <p:spPr>
          <a:xfrm>
            <a:off x="1354455" y="5318125"/>
            <a:ext cx="702945" cy="857250"/>
          </a:xfrm>
          <a:prstGeom prst="rect">
            <a:avLst/>
          </a:prstGeom>
        </p:spPr>
      </p:pic>
      <p:pic>
        <p:nvPicPr>
          <p:cNvPr id="11" name="图片 10"/>
          <p:cNvPicPr>
            <a:picLocks noChangeAspect="1"/>
          </p:cNvPicPr>
          <p:nvPr/>
        </p:nvPicPr>
        <p:blipFill>
          <a:blip r:embed="rId4"/>
          <a:stretch>
            <a:fillRect/>
          </a:stretch>
        </p:blipFill>
        <p:spPr>
          <a:xfrm>
            <a:off x="2507615" y="5318125"/>
            <a:ext cx="609600" cy="857250"/>
          </a:xfrm>
          <a:prstGeom prst="rect">
            <a:avLst/>
          </a:prstGeom>
        </p:spPr>
      </p:pic>
      <p:pic>
        <p:nvPicPr>
          <p:cNvPr id="12" name="图片 11"/>
          <p:cNvPicPr>
            <a:picLocks noChangeAspect="1"/>
          </p:cNvPicPr>
          <p:nvPr/>
        </p:nvPicPr>
        <p:blipFill>
          <a:blip r:embed="rId5"/>
          <a:stretch>
            <a:fillRect/>
          </a:stretch>
        </p:blipFill>
        <p:spPr>
          <a:xfrm>
            <a:off x="3585210" y="5318125"/>
            <a:ext cx="857885" cy="857885"/>
          </a:xfrm>
          <a:prstGeom prst="rect">
            <a:avLst/>
          </a:prstGeom>
        </p:spPr>
      </p:pic>
      <p:pic>
        <p:nvPicPr>
          <p:cNvPr id="13" name="图片 12"/>
          <p:cNvPicPr>
            <a:picLocks noChangeAspect="1"/>
          </p:cNvPicPr>
          <p:nvPr/>
        </p:nvPicPr>
        <p:blipFill>
          <a:blip r:embed="rId3"/>
          <a:stretch>
            <a:fillRect/>
          </a:stretch>
        </p:blipFill>
        <p:spPr>
          <a:xfrm>
            <a:off x="7708900" y="5318760"/>
            <a:ext cx="702945" cy="857250"/>
          </a:xfrm>
          <a:prstGeom prst="rect">
            <a:avLst/>
          </a:prstGeom>
        </p:spPr>
      </p:pic>
      <p:pic>
        <p:nvPicPr>
          <p:cNvPr id="14" name="图片 13"/>
          <p:cNvPicPr>
            <a:picLocks noChangeAspect="1"/>
          </p:cNvPicPr>
          <p:nvPr/>
        </p:nvPicPr>
        <p:blipFill>
          <a:blip r:embed="rId4"/>
          <a:stretch>
            <a:fillRect/>
          </a:stretch>
        </p:blipFill>
        <p:spPr>
          <a:xfrm>
            <a:off x="8862060" y="5318760"/>
            <a:ext cx="609600" cy="857250"/>
          </a:xfrm>
          <a:prstGeom prst="rect">
            <a:avLst/>
          </a:prstGeom>
        </p:spPr>
      </p:pic>
      <p:pic>
        <p:nvPicPr>
          <p:cNvPr id="15" name="图片 14"/>
          <p:cNvPicPr>
            <a:picLocks noChangeAspect="1"/>
          </p:cNvPicPr>
          <p:nvPr/>
        </p:nvPicPr>
        <p:blipFill>
          <a:blip r:embed="rId5"/>
          <a:stretch>
            <a:fillRect/>
          </a:stretch>
        </p:blipFill>
        <p:spPr>
          <a:xfrm>
            <a:off x="9939655" y="5318760"/>
            <a:ext cx="857885" cy="857885"/>
          </a:xfrm>
          <a:prstGeom prst="rect">
            <a:avLst/>
          </a:prstGeom>
        </p:spPr>
      </p:pic>
      <p:pic>
        <p:nvPicPr>
          <p:cNvPr id="16" name="图片 15"/>
          <p:cNvPicPr>
            <a:picLocks noChangeAspect="1"/>
          </p:cNvPicPr>
          <p:nvPr/>
        </p:nvPicPr>
        <p:blipFill>
          <a:blip r:embed="rId6"/>
          <a:stretch>
            <a:fillRect/>
          </a:stretch>
        </p:blipFill>
        <p:spPr>
          <a:xfrm>
            <a:off x="4615815" y="4396740"/>
            <a:ext cx="2978150" cy="579755"/>
          </a:xfrm>
          <a:prstGeom prst="rect">
            <a:avLst/>
          </a:prstGeom>
        </p:spPr>
      </p:pic>
      <p:cxnSp>
        <p:nvCxnSpPr>
          <p:cNvPr id="18" name="直接箭头连接符 17"/>
          <p:cNvCxnSpPr/>
          <p:nvPr/>
        </p:nvCxnSpPr>
        <p:spPr>
          <a:xfrm>
            <a:off x="4772660" y="4711700"/>
            <a:ext cx="2632710" cy="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488305" y="3582035"/>
            <a:ext cx="1233805" cy="583565"/>
          </a:xfrm>
          <a:prstGeom prst="rect">
            <a:avLst/>
          </a:prstGeom>
          <a:noFill/>
        </p:spPr>
        <p:txBody>
          <a:bodyPr wrap="square" rtlCol="0">
            <a:spAutoFit/>
          </a:bodyPr>
          <a:p>
            <a:r>
              <a:rPr lang="en-US" altLang="zh-CN" sz="3200" b="1">
                <a:solidFill>
                  <a:srgbClr val="FF0000"/>
                </a:solidFill>
              </a:rPr>
              <a:t>how?</a:t>
            </a:r>
            <a:endParaRPr lang="en-US" altLang="zh-CN" sz="3200" b="1">
              <a:solidFill>
                <a:srgbClr val="FF0000"/>
              </a:solidFill>
            </a:endParaRPr>
          </a:p>
        </p:txBody>
      </p:sp>
      <p:sp>
        <p:nvSpPr>
          <p:cNvPr id="20" name="文本框 19"/>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当智能体跨越区域进行移动时，作出更佳的路径规划</a:t>
            </a:r>
            <a:endParaRPr lang="zh-CN" altLang="en-US" sz="240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ppt_x-.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8"/>
                                        </p:tgtEl>
                                      </p:cBhvr>
                                    </p:animEffect>
                                  </p:childTnLst>
                                </p:cTn>
                              </p:par>
                              <p:par>
                                <p:cTn id="10" presetID="45" presetClass="entr" presetSubtype="0" fill="hold" grpId="1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ppt_w</p:attrName>
                                        </p:attrNameLst>
                                      </p:cBhvr>
                                      <p:tavLst>
                                        <p:tav tm="0" fmla="#ppt_w*sin(2.5*pi*$)">
                                          <p:val>
                                            <p:fltVal val="0"/>
                                          </p:val>
                                        </p:tav>
                                        <p:tav tm="100000">
                                          <p:val>
                                            <p:fltVal val="1"/>
                                          </p:val>
                                        </p:tav>
                                      </p:tavLst>
                                    </p:anim>
                                    <p:anim calcmode="lin" valueType="num">
                                      <p:cBhvr>
                                        <p:cTn id="14"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9" grpId="2"/>
      <p:bldP spid="19" grpId="3"/>
      <p:bldP spid="19" grpId="4"/>
      <p:bldP spid="19" grpId="5"/>
      <p:bldP spid="19" grpId="6"/>
      <p:bldP spid="19" grpId="7"/>
      <p:bldP spid="19" grpId="8"/>
      <p:bldP spid="19" grpId="9"/>
      <p:bldP spid="19" grpId="1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pic>
        <p:nvPicPr>
          <p:cNvPr id="4" name="图片 3" descr="ezgif-7-bf4bf004cfde"/>
          <p:cNvPicPr>
            <a:picLocks noChangeAspect="1"/>
          </p:cNvPicPr>
          <p:nvPr/>
        </p:nvPicPr>
        <p:blipFill>
          <a:blip r:embed="rId1"/>
          <a:stretch>
            <a:fillRect/>
          </a:stretch>
        </p:blipFill>
        <p:spPr>
          <a:xfrm>
            <a:off x="7184390" y="1919605"/>
            <a:ext cx="3477895" cy="2080895"/>
          </a:xfrm>
          <a:prstGeom prst="rect">
            <a:avLst/>
          </a:prstGeom>
        </p:spPr>
      </p:pic>
      <p:pic>
        <p:nvPicPr>
          <p:cNvPr id="6" name="图片 5" descr="Peek 2020-11-18 20-00"/>
          <p:cNvPicPr>
            <a:picLocks noChangeAspect="1"/>
          </p:cNvPicPr>
          <p:nvPr/>
        </p:nvPicPr>
        <p:blipFill>
          <a:blip r:embed="rId2"/>
          <a:stretch>
            <a:fillRect/>
          </a:stretch>
        </p:blipFill>
        <p:spPr>
          <a:xfrm>
            <a:off x="7184390" y="4336415"/>
            <a:ext cx="3477260" cy="2080260"/>
          </a:xfrm>
          <a:prstGeom prst="rect">
            <a:avLst/>
          </a:prstGeom>
        </p:spPr>
      </p:pic>
      <p:sp>
        <p:nvSpPr>
          <p:cNvPr id="9" name="文本框 8"/>
          <p:cNvSpPr txBox="1"/>
          <p:nvPr/>
        </p:nvSpPr>
        <p:spPr>
          <a:xfrm>
            <a:off x="608965" y="2142490"/>
            <a:ext cx="6053455" cy="452310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准备工作</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sym typeface="+mn-ea"/>
              </a:rPr>
              <a:t>将每个地区的可通边作为一个</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节点</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a:t>
            </a:r>
            <a:endParaRPr lang="en-US" altLang="zh-CN"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rPr>
              <a:t>连接相邻节点作为</a:t>
            </a:r>
            <a:r>
              <a:rPr lang="en-US" altLang="zh-CN" sz="2400">
                <a:solidFill>
                  <a:schemeClr val="tx1">
                    <a:lumMod val="50000"/>
                    <a:lumOff val="50000"/>
                  </a:schemeClr>
                </a:solidFill>
              </a:rPr>
              <a:t>“</a:t>
            </a:r>
            <a:r>
              <a:rPr lang="zh-CN" altLang="en-US" sz="2400">
                <a:solidFill>
                  <a:schemeClr val="tx1">
                    <a:lumMod val="50000"/>
                    <a:lumOff val="50000"/>
                  </a:schemeClr>
                </a:solidFill>
              </a:rPr>
              <a:t>边</a:t>
            </a:r>
            <a:r>
              <a:rPr lang="en-US" altLang="zh-CN" sz="2400">
                <a:solidFill>
                  <a:schemeClr val="tx1">
                    <a:lumMod val="50000"/>
                    <a:lumOff val="50000"/>
                  </a:schemeClr>
                </a:solidFill>
              </a:rPr>
              <a:t>”</a:t>
            </a:r>
            <a:r>
              <a:rPr lang="zh-CN" altLang="en-US" sz="2400">
                <a:solidFill>
                  <a:schemeClr val="tx1">
                    <a:lumMod val="50000"/>
                    <a:lumOff val="50000"/>
                  </a:schemeClr>
                </a:solidFill>
              </a:rPr>
              <a:t>，绿色代表可通，红色代表不可通。</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sym typeface="+mn-ea"/>
              </a:rPr>
              <a:t>在地区之间的移动问题</a:t>
            </a:r>
            <a:r>
              <a:rPr lang="en-US" altLang="zh-CN" sz="2400">
                <a:solidFill>
                  <a:schemeClr val="tx1">
                    <a:lumMod val="50000"/>
                    <a:lumOff val="50000"/>
                  </a:schemeClr>
                </a:solidFill>
                <a:sym typeface="+mn-ea"/>
              </a:rPr>
              <a:t>-&gt;“</a:t>
            </a:r>
            <a:r>
              <a:rPr lang="zh-CN" altLang="en-US" sz="2400">
                <a:solidFill>
                  <a:schemeClr val="tx1">
                    <a:lumMod val="50000"/>
                    <a:lumOff val="50000"/>
                  </a:schemeClr>
                </a:solidFill>
                <a:sym typeface="+mn-ea"/>
              </a:rPr>
              <a:t>节点</a:t>
            </a:r>
            <a:r>
              <a:rPr lang="en-US" altLang="zh-CN" sz="2400">
                <a:solidFill>
                  <a:schemeClr val="tx1">
                    <a:lumMod val="50000"/>
                    <a:lumOff val="50000"/>
                  </a:schemeClr>
                </a:solidFill>
                <a:sym typeface="+mn-ea"/>
              </a:rPr>
              <a:t>”</a:t>
            </a:r>
            <a:r>
              <a:rPr lang="zh-CN" altLang="en-US" sz="2400">
                <a:solidFill>
                  <a:schemeClr val="tx1">
                    <a:lumMod val="50000"/>
                    <a:lumOff val="50000"/>
                  </a:schemeClr>
                </a:solidFill>
                <a:sym typeface="+mn-ea"/>
              </a:rPr>
              <a:t>之间的移动问题</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运用</a:t>
            </a:r>
            <a:r>
              <a:rPr lang="en-US" altLang="zh-CN" sz="2400">
                <a:solidFill>
                  <a:schemeClr val="tx1">
                    <a:lumMod val="50000"/>
                    <a:lumOff val="50000"/>
                  </a:schemeClr>
                </a:solidFill>
              </a:rPr>
              <a:t>A*</a:t>
            </a:r>
            <a:r>
              <a:rPr lang="zh-CN" altLang="en-US" sz="2400">
                <a:solidFill>
                  <a:schemeClr val="tx1">
                    <a:lumMod val="50000"/>
                    <a:lumOff val="50000"/>
                  </a:schemeClr>
                </a:solidFill>
              </a:rPr>
              <a:t>寻路算法</a:t>
            </a:r>
            <a:endParaRPr lang="zh-CN" altLang="en-US" sz="2400">
              <a:solidFill>
                <a:schemeClr val="tx1">
                  <a:lumMod val="50000"/>
                  <a:lumOff val="50000"/>
                </a:schemeClr>
              </a:solidFill>
            </a:endParaRPr>
          </a:p>
          <a:p>
            <a:pPr indent="0" fontAlgn="auto">
              <a:lnSpc>
                <a:spcPct val="150000"/>
              </a:lnSpc>
              <a:buFont typeface="Wingdings" panose="05000000000000000000" charset="0"/>
              <a:buNone/>
            </a:pPr>
            <a:endParaRPr lang="zh-CN" altLang="en-US" sz="2400">
              <a:solidFill>
                <a:schemeClr val="tx1">
                  <a:lumMod val="50000"/>
                  <a:lumOff val="50000"/>
                </a:schemeClr>
              </a:solidFill>
            </a:endParaRPr>
          </a:p>
        </p:txBody>
      </p:sp>
      <p:cxnSp>
        <p:nvCxnSpPr>
          <p:cNvPr id="3" name="直接连接符 2"/>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路径规划</a:t>
            </a:r>
            <a:endParaRPr lang="zh-CN" altLang="en-US" sz="4400" b="1">
              <a:solidFill>
                <a:schemeClr val="tx2"/>
              </a:solidFill>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rgbClr val="FF64C7"/>
            </a:solidFill>
          </a:ln>
          <a:effectLst>
            <a:outerShdw blurRad="50800" dist="38100" dir="2700000" algn="tl" rotWithShape="0">
              <a:srgbClr val="FFB0FC">
                <a:alpha val="40000"/>
              </a:srgb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rgbClr val="FF64C7"/>
                </a:solidFill>
              </a:rPr>
              <a:t>ExtAction</a:t>
            </a:r>
            <a:endParaRPr lang="en-US" altLang="zh-CN" sz="2000" b="1">
              <a:solidFill>
                <a:srgbClr val="FF64C7"/>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bg2">
                    <a:lumMod val="90000"/>
                  </a:schemeClr>
                </a:solidFill>
              </a:rPr>
              <a:t>Clustering</a:t>
            </a:r>
            <a:endParaRPr lang="en-US" altLang="zh-CN" sz="2000" b="1">
              <a:solidFill>
                <a:schemeClr val="bg2">
                  <a:lumMod val="90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
        <p:nvSpPr>
          <p:cNvPr id="2" name="矩形 1"/>
          <p:cNvSpPr/>
          <p:nvPr/>
        </p:nvSpPr>
        <p:spPr>
          <a:xfrm>
            <a:off x="3452495" y="2021840"/>
            <a:ext cx="4177030" cy="1765300"/>
          </a:xfrm>
          <a:prstGeom prst="rect">
            <a:avLst/>
          </a:prstGeom>
          <a:solidFill>
            <a:schemeClr val="accent6">
              <a:lumMod val="20000"/>
              <a:lumOff val="80000"/>
            </a:schemeClr>
          </a:solidFill>
          <a:ln w="50800">
            <a:solidFill>
              <a:srgbClr val="FF6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618865" y="2239010"/>
            <a:ext cx="4010660" cy="1830070"/>
          </a:xfrm>
          <a:prstGeom prst="rect">
            <a:avLst/>
          </a:prstGeom>
          <a:noFill/>
        </p:spPr>
        <p:txBody>
          <a:bodyPr wrap="square" rtlCol="0">
            <a:spAutoFit/>
          </a:bodyPr>
          <a:p>
            <a:pPr fontAlgn="auto">
              <a:lnSpc>
                <a:spcPct val="150000"/>
              </a:lnSpc>
              <a:spcAft>
                <a:spcPts val="600"/>
              </a:spcAft>
            </a:pPr>
            <a:r>
              <a:rPr lang="zh-CN" altLang="en-US" sz="2400" b="1">
                <a:solidFill>
                  <a:schemeClr val="tx2"/>
                </a:solidFill>
                <a:sym typeface="+mn-ea"/>
              </a:rPr>
              <a:t>为解决智能体被障碍物堵塞问题自研分步算法</a:t>
            </a:r>
            <a:endParaRPr lang="zh-CN" altLang="en-US" sz="2400" b="1">
              <a:solidFill>
                <a:schemeClr val="tx2"/>
              </a:solidFill>
              <a:sym typeface="+mn-ea"/>
            </a:endParaRPr>
          </a:p>
          <a:p>
            <a:pPr fontAlgn="auto">
              <a:lnSpc>
                <a:spcPct val="150000"/>
              </a:lnSpc>
            </a:pPr>
            <a:endParaRPr lang="zh-CN" altLang="en-US" sz="2400" b="1">
              <a:solidFill>
                <a:schemeClr val="tx2"/>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sp>
        <p:nvSpPr>
          <p:cNvPr id="3" name="文本框 2"/>
          <p:cNvSpPr txBox="1"/>
          <p:nvPr/>
        </p:nvSpPr>
        <p:spPr>
          <a:xfrm>
            <a:off x="480695" y="1788160"/>
            <a:ext cx="6290945" cy="3969385"/>
          </a:xfrm>
          <a:prstGeom prst="rect">
            <a:avLst/>
          </a:prstGeom>
          <a:noFill/>
        </p:spPr>
        <p:txBody>
          <a:bodyPr wrap="square" rtlCol="0">
            <a:spAutoFit/>
          </a:bodyPr>
          <a:p>
            <a:pPr indent="0" fontAlgn="auto">
              <a:lnSpc>
                <a:spcPct val="150000"/>
              </a:lnSpc>
              <a:buFont typeface="Wingdings" panose="05000000000000000000" charset="0"/>
              <a:buNone/>
            </a:pP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记智能体所在点为</a:t>
            </a:r>
            <a:r>
              <a:rPr lang="en-US" altLang="zh-CN" sz="2400">
                <a:solidFill>
                  <a:schemeClr val="tx1">
                    <a:lumMod val="50000"/>
                    <a:lumOff val="50000"/>
                  </a:schemeClr>
                </a:solidFill>
              </a:rPr>
              <a:t>P1</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记智能体所在区域和下一个区域邻接边的未被堵塞的部分的中点为</a:t>
            </a:r>
            <a:r>
              <a:rPr lang="en-US" altLang="zh-CN" sz="2400">
                <a:solidFill>
                  <a:schemeClr val="tx1">
                    <a:lumMod val="50000"/>
                    <a:lumOff val="50000"/>
                  </a:schemeClr>
                </a:solidFill>
              </a:rPr>
              <a:t>P2</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判断</a:t>
            </a:r>
            <a:r>
              <a:rPr lang="en-US" altLang="zh-CN" sz="2400">
                <a:solidFill>
                  <a:schemeClr val="tx1">
                    <a:lumMod val="50000"/>
                    <a:lumOff val="50000"/>
                  </a:schemeClr>
                </a:solidFill>
              </a:rPr>
              <a:t>P1</a:t>
            </a:r>
            <a:r>
              <a:rPr lang="zh-CN" altLang="en-US" sz="2400">
                <a:solidFill>
                  <a:schemeClr val="tx1">
                    <a:lumMod val="50000"/>
                    <a:lumOff val="50000"/>
                  </a:schemeClr>
                </a:solidFill>
              </a:rPr>
              <a:t>与</a:t>
            </a:r>
            <a:r>
              <a:rPr lang="en-US" altLang="zh-CN" sz="2400">
                <a:solidFill>
                  <a:schemeClr val="tx1">
                    <a:lumMod val="50000"/>
                    <a:lumOff val="50000"/>
                  </a:schemeClr>
                </a:solidFill>
              </a:rPr>
              <a:t>P2</a:t>
            </a:r>
            <a:r>
              <a:rPr lang="zh-CN" altLang="en-US" sz="2400">
                <a:solidFill>
                  <a:schemeClr val="tx1">
                    <a:lumMod val="50000"/>
                    <a:lumOff val="50000"/>
                  </a:schemeClr>
                </a:solidFill>
              </a:rPr>
              <a:t>连线是否与障碍物的凸包相交</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如果不相交，连接</a:t>
            </a:r>
            <a:r>
              <a:rPr lang="en-US" altLang="zh-CN" sz="2400">
                <a:solidFill>
                  <a:schemeClr val="tx1">
                    <a:lumMod val="50000"/>
                    <a:lumOff val="50000"/>
                  </a:schemeClr>
                </a:solidFill>
              </a:rPr>
              <a:t>P1</a:t>
            </a:r>
            <a:r>
              <a:rPr lang="zh-CN" altLang="en-US" sz="2400">
                <a:solidFill>
                  <a:schemeClr val="tx1">
                    <a:lumMod val="50000"/>
                    <a:lumOff val="50000"/>
                  </a:schemeClr>
                </a:solidFill>
              </a:rPr>
              <a:t>与</a:t>
            </a:r>
            <a:r>
              <a:rPr lang="en-US" altLang="zh-CN" sz="2400">
                <a:solidFill>
                  <a:schemeClr val="tx1">
                    <a:lumMod val="50000"/>
                    <a:lumOff val="50000"/>
                  </a:schemeClr>
                </a:solidFill>
              </a:rPr>
              <a:t>P2</a:t>
            </a:r>
            <a:r>
              <a:rPr lang="zh-CN" altLang="en-US" sz="2400">
                <a:solidFill>
                  <a:schemeClr val="tx1">
                    <a:lumMod val="50000"/>
                    <a:lumOff val="50000"/>
                  </a:schemeClr>
                </a:solidFill>
              </a:rPr>
              <a:t>的线段，并延长智能体体积的长度，作为移动终点</a:t>
            </a:r>
            <a:r>
              <a:rPr lang="en-US" altLang="zh-CN" sz="2400">
                <a:solidFill>
                  <a:schemeClr val="tx1">
                    <a:lumMod val="50000"/>
                    <a:lumOff val="50000"/>
                  </a:schemeClr>
                </a:solidFill>
              </a:rPr>
              <a:t>P3</a:t>
            </a:r>
            <a:endParaRPr lang="en-US" altLang="zh-CN" sz="2400">
              <a:solidFill>
                <a:schemeClr val="tx1">
                  <a:lumMod val="50000"/>
                  <a:lumOff val="50000"/>
                </a:schemeClr>
              </a:solidFill>
            </a:endParaRPr>
          </a:p>
        </p:txBody>
      </p:sp>
      <p:cxnSp>
        <p:nvCxnSpPr>
          <p:cNvPr id="2" name="直接连接符 1"/>
          <p:cNvCxnSpPr/>
          <p:nvPr/>
        </p:nvCxnSpPr>
        <p:spPr>
          <a:xfrm flipV="1">
            <a:off x="-587375" y="1657350"/>
            <a:ext cx="7490460" cy="17145"/>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53695" y="880745"/>
            <a:ext cx="6186170" cy="768350"/>
          </a:xfrm>
          <a:prstGeom prst="rect">
            <a:avLst/>
          </a:prstGeom>
          <a:noFill/>
        </p:spPr>
        <p:txBody>
          <a:bodyPr wrap="square" rtlCol="0">
            <a:spAutoFit/>
          </a:bodyPr>
          <a:p>
            <a:r>
              <a:rPr lang="zh-CN" altLang="en-US" sz="4400" b="1">
                <a:solidFill>
                  <a:schemeClr val="tx2"/>
                </a:solidFill>
                <a:sym typeface="+mn-ea"/>
              </a:rPr>
              <a:t>脱困算法</a:t>
            </a:r>
            <a:endParaRPr lang="zh-CN" altLang="en-US" sz="4400" b="1">
              <a:solidFill>
                <a:schemeClr val="tx2"/>
              </a:solidFill>
              <a:sym typeface="+mn-ea"/>
            </a:endParaRPr>
          </a:p>
        </p:txBody>
      </p:sp>
      <p:cxnSp>
        <p:nvCxnSpPr>
          <p:cNvPr id="7" name="直接连接符 6"/>
          <p:cNvCxnSpPr/>
          <p:nvPr/>
        </p:nvCxnSpPr>
        <p:spPr>
          <a:xfrm flipH="1">
            <a:off x="8120380" y="1814830"/>
            <a:ext cx="12065" cy="4113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792460" y="1771650"/>
            <a:ext cx="0" cy="413385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119235" y="5634990"/>
            <a:ext cx="165100" cy="16446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9845040" y="2112010"/>
            <a:ext cx="960755" cy="348615"/>
            <a:chOff x="12589" y="3260"/>
            <a:chExt cx="4208" cy="549"/>
          </a:xfrm>
        </p:grpSpPr>
        <p:cxnSp>
          <p:nvCxnSpPr>
            <p:cNvPr id="14" name="直接连接符 13"/>
            <p:cNvCxnSpPr/>
            <p:nvPr/>
          </p:nvCxnSpPr>
          <p:spPr>
            <a:xfrm>
              <a:off x="12589" y="3263"/>
              <a:ext cx="7" cy="546"/>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714" y="3263"/>
              <a:ext cx="7" cy="546"/>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787" y="3260"/>
              <a:ext cx="10" cy="549"/>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2769" y="3442"/>
              <a:ext cx="1788" cy="0"/>
            </a:xfrm>
            <a:prstGeom prst="straightConnector1">
              <a:avLst/>
            </a:prstGeom>
            <a:ln w="38100">
              <a:solidFill>
                <a:schemeClr val="tx2"/>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4919" y="3442"/>
              <a:ext cx="1788" cy="0"/>
            </a:xfrm>
            <a:prstGeom prst="straightConnector1">
              <a:avLst/>
            </a:prstGeom>
            <a:ln w="38100">
              <a:solidFill>
                <a:schemeClr val="tx2"/>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22" name="任意多边形 21"/>
          <p:cNvSpPr/>
          <p:nvPr/>
        </p:nvSpPr>
        <p:spPr>
          <a:xfrm>
            <a:off x="8117205" y="2642870"/>
            <a:ext cx="1711325" cy="2319655"/>
          </a:xfrm>
          <a:custGeom>
            <a:avLst/>
            <a:gdLst>
              <a:gd name="connisteX0" fmla="*/ 16510 w 1711325"/>
              <a:gd name="connsiteY0" fmla="*/ 2319655 h 2319655"/>
              <a:gd name="connisteX1" fmla="*/ 66040 w 1711325"/>
              <a:gd name="connsiteY1" fmla="*/ 2221230 h 2319655"/>
              <a:gd name="connisteX2" fmla="*/ 197485 w 1711325"/>
              <a:gd name="connsiteY2" fmla="*/ 2040255 h 2319655"/>
              <a:gd name="connisteX3" fmla="*/ 263525 w 1711325"/>
              <a:gd name="connsiteY3" fmla="*/ 1941195 h 2319655"/>
              <a:gd name="connisteX4" fmla="*/ 312420 w 1711325"/>
              <a:gd name="connsiteY4" fmla="*/ 1875790 h 2319655"/>
              <a:gd name="connisteX5" fmla="*/ 461010 w 1711325"/>
              <a:gd name="connsiteY5" fmla="*/ 1661795 h 2319655"/>
              <a:gd name="connisteX6" fmla="*/ 542925 w 1711325"/>
              <a:gd name="connsiteY6" fmla="*/ 1563370 h 2319655"/>
              <a:gd name="connisteX7" fmla="*/ 592455 w 1711325"/>
              <a:gd name="connsiteY7" fmla="*/ 1497330 h 2319655"/>
              <a:gd name="connisteX8" fmla="*/ 690880 w 1711325"/>
              <a:gd name="connsiteY8" fmla="*/ 1382395 h 2319655"/>
              <a:gd name="connisteX9" fmla="*/ 756920 w 1711325"/>
              <a:gd name="connsiteY9" fmla="*/ 1316355 h 2319655"/>
              <a:gd name="connisteX10" fmla="*/ 822960 w 1711325"/>
              <a:gd name="connsiteY10" fmla="*/ 1250315 h 2319655"/>
              <a:gd name="connisteX11" fmla="*/ 855345 w 1711325"/>
              <a:gd name="connsiteY11" fmla="*/ 1184910 h 2319655"/>
              <a:gd name="connisteX12" fmla="*/ 904875 w 1711325"/>
              <a:gd name="connsiteY12" fmla="*/ 1102360 h 2319655"/>
              <a:gd name="connisteX13" fmla="*/ 954405 w 1711325"/>
              <a:gd name="connsiteY13" fmla="*/ 1019810 h 2319655"/>
              <a:gd name="connisteX14" fmla="*/ 1003935 w 1711325"/>
              <a:gd name="connsiteY14" fmla="*/ 954405 h 2319655"/>
              <a:gd name="connisteX15" fmla="*/ 1102360 w 1711325"/>
              <a:gd name="connsiteY15" fmla="*/ 871855 h 2319655"/>
              <a:gd name="connisteX16" fmla="*/ 1201420 w 1711325"/>
              <a:gd name="connsiteY16" fmla="*/ 773430 h 2319655"/>
              <a:gd name="connisteX17" fmla="*/ 1233805 w 1711325"/>
              <a:gd name="connsiteY17" fmla="*/ 707390 h 2319655"/>
              <a:gd name="connisteX18" fmla="*/ 1266825 w 1711325"/>
              <a:gd name="connsiteY18" fmla="*/ 641985 h 2319655"/>
              <a:gd name="connisteX19" fmla="*/ 1332865 w 1711325"/>
              <a:gd name="connsiteY19" fmla="*/ 575945 h 2319655"/>
              <a:gd name="connisteX20" fmla="*/ 1398270 w 1711325"/>
              <a:gd name="connsiteY20" fmla="*/ 493395 h 2319655"/>
              <a:gd name="connisteX21" fmla="*/ 1480820 w 1711325"/>
              <a:gd name="connsiteY21" fmla="*/ 378460 h 2319655"/>
              <a:gd name="connisteX22" fmla="*/ 1530350 w 1711325"/>
              <a:gd name="connsiteY22" fmla="*/ 312420 h 2319655"/>
              <a:gd name="connisteX23" fmla="*/ 1563370 w 1711325"/>
              <a:gd name="connsiteY23" fmla="*/ 247015 h 2319655"/>
              <a:gd name="connisteX24" fmla="*/ 1595755 w 1711325"/>
              <a:gd name="connsiteY24" fmla="*/ 180975 h 2319655"/>
              <a:gd name="connisteX25" fmla="*/ 1645285 w 1711325"/>
              <a:gd name="connsiteY25" fmla="*/ 114935 h 2319655"/>
              <a:gd name="connisteX26" fmla="*/ 1711325 w 1711325"/>
              <a:gd name="connsiteY26" fmla="*/ 49530 h 2319655"/>
              <a:gd name="connisteX27" fmla="*/ 1645285 w 1711325"/>
              <a:gd name="connsiteY27" fmla="*/ 49530 h 2319655"/>
              <a:gd name="connisteX28" fmla="*/ 1579880 w 1711325"/>
              <a:gd name="connsiteY28" fmla="*/ 66040 h 2319655"/>
              <a:gd name="connisteX29" fmla="*/ 1513840 w 1711325"/>
              <a:gd name="connsiteY29" fmla="*/ 98425 h 2319655"/>
              <a:gd name="connisteX30" fmla="*/ 1447800 w 1711325"/>
              <a:gd name="connsiteY30" fmla="*/ 98425 h 2319655"/>
              <a:gd name="connisteX31" fmla="*/ 1365885 w 1711325"/>
              <a:gd name="connsiteY31" fmla="*/ 114935 h 2319655"/>
              <a:gd name="connisteX32" fmla="*/ 1299845 w 1711325"/>
              <a:gd name="connsiteY32" fmla="*/ 131445 h 2319655"/>
              <a:gd name="connisteX33" fmla="*/ 1217295 w 1711325"/>
              <a:gd name="connsiteY33" fmla="*/ 164465 h 2319655"/>
              <a:gd name="connisteX34" fmla="*/ 1135380 w 1711325"/>
              <a:gd name="connsiteY34" fmla="*/ 197485 h 2319655"/>
              <a:gd name="connisteX35" fmla="*/ 1052830 w 1711325"/>
              <a:gd name="connsiteY35" fmla="*/ 213995 h 2319655"/>
              <a:gd name="connisteX36" fmla="*/ 987425 w 1711325"/>
              <a:gd name="connsiteY36" fmla="*/ 213995 h 2319655"/>
              <a:gd name="connisteX37" fmla="*/ 904875 w 1711325"/>
              <a:gd name="connsiteY37" fmla="*/ 197485 h 2319655"/>
              <a:gd name="connisteX38" fmla="*/ 839470 w 1711325"/>
              <a:gd name="connsiteY38" fmla="*/ 180975 h 2319655"/>
              <a:gd name="connisteX39" fmla="*/ 773430 w 1711325"/>
              <a:gd name="connsiteY39" fmla="*/ 147955 h 2319655"/>
              <a:gd name="connisteX40" fmla="*/ 707390 w 1711325"/>
              <a:gd name="connsiteY40" fmla="*/ 114935 h 2319655"/>
              <a:gd name="connisteX41" fmla="*/ 641985 w 1711325"/>
              <a:gd name="connsiteY41" fmla="*/ 114935 h 2319655"/>
              <a:gd name="connisteX42" fmla="*/ 575945 w 1711325"/>
              <a:gd name="connsiteY42" fmla="*/ 114935 h 2319655"/>
              <a:gd name="connisteX43" fmla="*/ 509905 w 1711325"/>
              <a:gd name="connsiteY43" fmla="*/ 114935 h 2319655"/>
              <a:gd name="connisteX44" fmla="*/ 444500 w 1711325"/>
              <a:gd name="connsiteY44" fmla="*/ 98425 h 2319655"/>
              <a:gd name="connisteX45" fmla="*/ 378460 w 1711325"/>
              <a:gd name="connsiteY45" fmla="*/ 98425 h 2319655"/>
              <a:gd name="connisteX46" fmla="*/ 295910 w 1711325"/>
              <a:gd name="connsiteY46" fmla="*/ 49530 h 2319655"/>
              <a:gd name="connisteX47" fmla="*/ 230505 w 1711325"/>
              <a:gd name="connsiteY47" fmla="*/ 16510 h 2319655"/>
              <a:gd name="connisteX48" fmla="*/ 164465 w 1711325"/>
              <a:gd name="connsiteY48" fmla="*/ 0 h 2319655"/>
              <a:gd name="connisteX49" fmla="*/ 99060 w 1711325"/>
              <a:gd name="connsiteY49" fmla="*/ 0 h 2319655"/>
              <a:gd name="connisteX50" fmla="*/ 66040 w 1711325"/>
              <a:gd name="connsiteY50" fmla="*/ 66040 h 2319655"/>
              <a:gd name="connisteX51" fmla="*/ 49530 w 1711325"/>
              <a:gd name="connsiteY51" fmla="*/ 131445 h 2319655"/>
              <a:gd name="connisteX52" fmla="*/ 66040 w 1711325"/>
              <a:gd name="connsiteY52" fmla="*/ 197485 h 2319655"/>
              <a:gd name="connisteX53" fmla="*/ 66040 w 1711325"/>
              <a:gd name="connsiteY53" fmla="*/ 263525 h 2319655"/>
              <a:gd name="connisteX54" fmla="*/ 66040 w 1711325"/>
              <a:gd name="connsiteY54" fmla="*/ 328930 h 2319655"/>
              <a:gd name="connisteX55" fmla="*/ 49530 w 1711325"/>
              <a:gd name="connsiteY55" fmla="*/ 411480 h 2319655"/>
              <a:gd name="connisteX56" fmla="*/ 49530 w 1711325"/>
              <a:gd name="connsiteY56" fmla="*/ 476885 h 2319655"/>
              <a:gd name="connisteX57" fmla="*/ 49530 w 1711325"/>
              <a:gd name="connsiteY57" fmla="*/ 542925 h 2319655"/>
              <a:gd name="connisteX58" fmla="*/ 49530 w 1711325"/>
              <a:gd name="connsiteY58" fmla="*/ 608965 h 2319655"/>
              <a:gd name="connisteX59" fmla="*/ 49530 w 1711325"/>
              <a:gd name="connsiteY59" fmla="*/ 674370 h 2319655"/>
              <a:gd name="connisteX60" fmla="*/ 49530 w 1711325"/>
              <a:gd name="connsiteY60" fmla="*/ 740410 h 2319655"/>
              <a:gd name="connisteX61" fmla="*/ 49530 w 1711325"/>
              <a:gd name="connsiteY61" fmla="*/ 806450 h 2319655"/>
              <a:gd name="connisteX62" fmla="*/ 49530 w 1711325"/>
              <a:gd name="connsiteY62" fmla="*/ 871855 h 2319655"/>
              <a:gd name="connisteX63" fmla="*/ 49530 w 1711325"/>
              <a:gd name="connsiteY63" fmla="*/ 937895 h 2319655"/>
              <a:gd name="connisteX64" fmla="*/ 49530 w 1711325"/>
              <a:gd name="connsiteY64" fmla="*/ 1003935 h 2319655"/>
              <a:gd name="connisteX65" fmla="*/ 49530 w 1711325"/>
              <a:gd name="connsiteY65" fmla="*/ 1069340 h 2319655"/>
              <a:gd name="connisteX66" fmla="*/ 49530 w 1711325"/>
              <a:gd name="connsiteY66" fmla="*/ 1135380 h 2319655"/>
              <a:gd name="connisteX67" fmla="*/ 49530 w 1711325"/>
              <a:gd name="connsiteY67" fmla="*/ 1201420 h 2319655"/>
              <a:gd name="connisteX68" fmla="*/ 49530 w 1711325"/>
              <a:gd name="connsiteY68" fmla="*/ 1266825 h 2319655"/>
              <a:gd name="connisteX69" fmla="*/ 66040 w 1711325"/>
              <a:gd name="connsiteY69" fmla="*/ 1382395 h 2319655"/>
              <a:gd name="connisteX70" fmla="*/ 82550 w 1711325"/>
              <a:gd name="connsiteY70" fmla="*/ 1447800 h 2319655"/>
              <a:gd name="connisteX71" fmla="*/ 82550 w 1711325"/>
              <a:gd name="connsiteY71" fmla="*/ 1513840 h 2319655"/>
              <a:gd name="connisteX72" fmla="*/ 82550 w 1711325"/>
              <a:gd name="connsiteY72" fmla="*/ 1579245 h 2319655"/>
              <a:gd name="connisteX73" fmla="*/ 82550 w 1711325"/>
              <a:gd name="connsiteY73" fmla="*/ 1645285 h 2319655"/>
              <a:gd name="connisteX74" fmla="*/ 66040 w 1711325"/>
              <a:gd name="connsiteY74" fmla="*/ 1711325 h 2319655"/>
              <a:gd name="connisteX75" fmla="*/ 66040 w 1711325"/>
              <a:gd name="connsiteY75" fmla="*/ 1776730 h 2319655"/>
              <a:gd name="connisteX76" fmla="*/ 66040 w 1711325"/>
              <a:gd name="connsiteY76" fmla="*/ 1859280 h 2319655"/>
              <a:gd name="connisteX77" fmla="*/ 66040 w 1711325"/>
              <a:gd name="connsiteY77" fmla="*/ 1925320 h 2319655"/>
              <a:gd name="connisteX78" fmla="*/ 66040 w 1711325"/>
              <a:gd name="connsiteY78" fmla="*/ 1990725 h 2319655"/>
              <a:gd name="connisteX79" fmla="*/ 66040 w 1711325"/>
              <a:gd name="connsiteY79" fmla="*/ 2056765 h 2319655"/>
              <a:gd name="connisteX80" fmla="*/ 49530 w 1711325"/>
              <a:gd name="connsiteY80" fmla="*/ 2122805 h 2319655"/>
              <a:gd name="connisteX81" fmla="*/ 49530 w 1711325"/>
              <a:gd name="connsiteY81" fmla="*/ 2188210 h 2319655"/>
              <a:gd name="connisteX82" fmla="*/ 49530 w 1711325"/>
              <a:gd name="connsiteY82" fmla="*/ 2254250 h 2319655"/>
              <a:gd name="connisteX83" fmla="*/ 49530 w 1711325"/>
              <a:gd name="connsiteY83" fmla="*/ 2270760 h 2319655"/>
              <a:gd name="connisteX84" fmla="*/ 33020 w 1711325"/>
              <a:gd name="connsiteY84" fmla="*/ 2138680 h 2319655"/>
              <a:gd name="connisteX85" fmla="*/ 49530 w 1711325"/>
              <a:gd name="connsiteY85" fmla="*/ 2221230 h 2319655"/>
              <a:gd name="connisteX86" fmla="*/ 49530 w 1711325"/>
              <a:gd name="connsiteY86" fmla="*/ 2221230 h 2319655"/>
              <a:gd name="connisteX87" fmla="*/ 0 w 1711325"/>
              <a:gd name="connsiteY87" fmla="*/ 2270760 h 2319655"/>
              <a:gd name="connisteX88" fmla="*/ 31750 w 1711325"/>
              <a:gd name="connsiteY88" fmla="*/ 2235835 h 2319655"/>
              <a:gd name="connisteX89" fmla="*/ 53975 w 1711325"/>
              <a:gd name="connsiteY89" fmla="*/ 2147570 h 23196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Lst>
            <a:rect l="l" t="t" r="r" b="b"/>
            <a:pathLst>
              <a:path w="1711325" h="2319655">
                <a:moveTo>
                  <a:pt x="16510" y="2319655"/>
                </a:moveTo>
                <a:lnTo>
                  <a:pt x="66040" y="2221230"/>
                </a:lnTo>
                <a:lnTo>
                  <a:pt x="197485" y="2040255"/>
                </a:lnTo>
                <a:lnTo>
                  <a:pt x="263525" y="1941195"/>
                </a:lnTo>
                <a:lnTo>
                  <a:pt x="312420" y="1875790"/>
                </a:lnTo>
                <a:lnTo>
                  <a:pt x="461010" y="1661795"/>
                </a:lnTo>
                <a:lnTo>
                  <a:pt x="542925" y="1563370"/>
                </a:lnTo>
                <a:lnTo>
                  <a:pt x="592455" y="1497330"/>
                </a:lnTo>
                <a:lnTo>
                  <a:pt x="690880" y="1382395"/>
                </a:lnTo>
                <a:lnTo>
                  <a:pt x="756920" y="1316355"/>
                </a:lnTo>
                <a:lnTo>
                  <a:pt x="822960" y="1250315"/>
                </a:lnTo>
                <a:lnTo>
                  <a:pt x="855345" y="1184910"/>
                </a:lnTo>
                <a:lnTo>
                  <a:pt x="904875" y="1102360"/>
                </a:lnTo>
                <a:lnTo>
                  <a:pt x="954405" y="1019810"/>
                </a:lnTo>
                <a:lnTo>
                  <a:pt x="1003935" y="954405"/>
                </a:lnTo>
                <a:lnTo>
                  <a:pt x="1102360" y="871855"/>
                </a:lnTo>
                <a:lnTo>
                  <a:pt x="1201420" y="773430"/>
                </a:lnTo>
                <a:lnTo>
                  <a:pt x="1233805" y="707390"/>
                </a:lnTo>
                <a:lnTo>
                  <a:pt x="1266825" y="641985"/>
                </a:lnTo>
                <a:lnTo>
                  <a:pt x="1332865" y="575945"/>
                </a:lnTo>
                <a:lnTo>
                  <a:pt x="1398270" y="493395"/>
                </a:lnTo>
                <a:lnTo>
                  <a:pt x="1480820" y="378460"/>
                </a:lnTo>
                <a:lnTo>
                  <a:pt x="1530350" y="312420"/>
                </a:lnTo>
                <a:lnTo>
                  <a:pt x="1563370" y="247015"/>
                </a:lnTo>
                <a:lnTo>
                  <a:pt x="1595755" y="180975"/>
                </a:lnTo>
                <a:lnTo>
                  <a:pt x="1645285" y="114935"/>
                </a:lnTo>
                <a:lnTo>
                  <a:pt x="1711325" y="49530"/>
                </a:lnTo>
                <a:lnTo>
                  <a:pt x="1645285" y="49530"/>
                </a:lnTo>
                <a:lnTo>
                  <a:pt x="1579880" y="66040"/>
                </a:lnTo>
                <a:lnTo>
                  <a:pt x="1513840" y="98425"/>
                </a:lnTo>
                <a:lnTo>
                  <a:pt x="1447800" y="98425"/>
                </a:lnTo>
                <a:lnTo>
                  <a:pt x="1365885" y="114935"/>
                </a:lnTo>
                <a:lnTo>
                  <a:pt x="1299845" y="131445"/>
                </a:lnTo>
                <a:lnTo>
                  <a:pt x="1217295" y="164465"/>
                </a:lnTo>
                <a:lnTo>
                  <a:pt x="1135380" y="197485"/>
                </a:lnTo>
                <a:lnTo>
                  <a:pt x="1052830" y="213995"/>
                </a:lnTo>
                <a:lnTo>
                  <a:pt x="987425" y="213995"/>
                </a:lnTo>
                <a:lnTo>
                  <a:pt x="904875" y="197485"/>
                </a:lnTo>
                <a:lnTo>
                  <a:pt x="839470" y="180975"/>
                </a:lnTo>
                <a:lnTo>
                  <a:pt x="773430" y="147955"/>
                </a:lnTo>
                <a:lnTo>
                  <a:pt x="707390" y="114935"/>
                </a:lnTo>
                <a:lnTo>
                  <a:pt x="641985" y="114935"/>
                </a:lnTo>
                <a:lnTo>
                  <a:pt x="575945" y="114935"/>
                </a:lnTo>
                <a:lnTo>
                  <a:pt x="509905" y="114935"/>
                </a:lnTo>
                <a:lnTo>
                  <a:pt x="444500" y="98425"/>
                </a:lnTo>
                <a:lnTo>
                  <a:pt x="378460" y="98425"/>
                </a:lnTo>
                <a:lnTo>
                  <a:pt x="295910" y="49530"/>
                </a:lnTo>
                <a:lnTo>
                  <a:pt x="230505" y="16510"/>
                </a:lnTo>
                <a:lnTo>
                  <a:pt x="164465" y="0"/>
                </a:lnTo>
                <a:lnTo>
                  <a:pt x="99060" y="0"/>
                </a:lnTo>
                <a:lnTo>
                  <a:pt x="66040" y="66040"/>
                </a:lnTo>
                <a:lnTo>
                  <a:pt x="49530" y="131445"/>
                </a:lnTo>
                <a:lnTo>
                  <a:pt x="66040" y="197485"/>
                </a:lnTo>
                <a:lnTo>
                  <a:pt x="66040" y="263525"/>
                </a:lnTo>
                <a:lnTo>
                  <a:pt x="66040" y="328930"/>
                </a:lnTo>
                <a:lnTo>
                  <a:pt x="49530" y="411480"/>
                </a:lnTo>
                <a:lnTo>
                  <a:pt x="49530" y="476885"/>
                </a:lnTo>
                <a:lnTo>
                  <a:pt x="49530" y="542925"/>
                </a:lnTo>
                <a:lnTo>
                  <a:pt x="49530" y="608965"/>
                </a:lnTo>
                <a:lnTo>
                  <a:pt x="49530" y="674370"/>
                </a:lnTo>
                <a:lnTo>
                  <a:pt x="49530" y="740410"/>
                </a:lnTo>
                <a:lnTo>
                  <a:pt x="49530" y="806450"/>
                </a:lnTo>
                <a:lnTo>
                  <a:pt x="49530" y="871855"/>
                </a:lnTo>
                <a:lnTo>
                  <a:pt x="49530" y="937895"/>
                </a:lnTo>
                <a:lnTo>
                  <a:pt x="49530" y="1003935"/>
                </a:lnTo>
                <a:lnTo>
                  <a:pt x="49530" y="1069340"/>
                </a:lnTo>
                <a:lnTo>
                  <a:pt x="49530" y="1135380"/>
                </a:lnTo>
                <a:lnTo>
                  <a:pt x="49530" y="1201420"/>
                </a:lnTo>
                <a:lnTo>
                  <a:pt x="49530" y="1266825"/>
                </a:lnTo>
                <a:lnTo>
                  <a:pt x="66040" y="1382395"/>
                </a:lnTo>
                <a:lnTo>
                  <a:pt x="82550" y="1447800"/>
                </a:lnTo>
                <a:lnTo>
                  <a:pt x="82550" y="1513840"/>
                </a:lnTo>
                <a:lnTo>
                  <a:pt x="82550" y="1579245"/>
                </a:lnTo>
                <a:lnTo>
                  <a:pt x="82550" y="1645285"/>
                </a:lnTo>
                <a:lnTo>
                  <a:pt x="66040" y="1711325"/>
                </a:lnTo>
                <a:lnTo>
                  <a:pt x="66040" y="1776730"/>
                </a:lnTo>
                <a:lnTo>
                  <a:pt x="66040" y="1859280"/>
                </a:lnTo>
                <a:lnTo>
                  <a:pt x="66040" y="1925320"/>
                </a:lnTo>
                <a:lnTo>
                  <a:pt x="66040" y="1990725"/>
                </a:lnTo>
                <a:lnTo>
                  <a:pt x="66040" y="2056765"/>
                </a:lnTo>
                <a:lnTo>
                  <a:pt x="49530" y="2122805"/>
                </a:lnTo>
                <a:lnTo>
                  <a:pt x="49530" y="2188210"/>
                </a:lnTo>
                <a:lnTo>
                  <a:pt x="49530" y="2254250"/>
                </a:lnTo>
                <a:lnTo>
                  <a:pt x="49530" y="2270760"/>
                </a:lnTo>
                <a:lnTo>
                  <a:pt x="33020" y="2138680"/>
                </a:lnTo>
                <a:lnTo>
                  <a:pt x="49530" y="2221230"/>
                </a:lnTo>
                <a:lnTo>
                  <a:pt x="0" y="2270760"/>
                </a:lnTo>
                <a:lnTo>
                  <a:pt x="31750" y="2235835"/>
                </a:lnTo>
                <a:lnTo>
                  <a:pt x="53975" y="2147570"/>
                </a:lnTo>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flipH="1">
            <a:off x="8176260" y="2720340"/>
            <a:ext cx="1600200" cy="2270125"/>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145145" y="2646045"/>
            <a:ext cx="18415" cy="234442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8135620" y="2688590"/>
            <a:ext cx="1692910" cy="3175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2" idx="4"/>
            <a:endCxn id="11" idx="0"/>
          </p:cNvCxnSpPr>
          <p:nvPr/>
        </p:nvCxnSpPr>
        <p:spPr>
          <a:xfrm flipH="1">
            <a:off x="9201785" y="3024505"/>
            <a:ext cx="1143000" cy="2610485"/>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2" idx="7"/>
          </p:cNvCxnSpPr>
          <p:nvPr/>
        </p:nvCxnSpPr>
        <p:spPr>
          <a:xfrm flipH="1">
            <a:off x="10413365" y="2377440"/>
            <a:ext cx="226060" cy="48704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8180070" y="2933065"/>
            <a:ext cx="2659380" cy="139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0262235" y="2860040"/>
            <a:ext cx="165100" cy="16446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8948420" y="1633855"/>
            <a:ext cx="1901190" cy="460375"/>
          </a:xfrm>
          <a:prstGeom prst="rect">
            <a:avLst/>
          </a:prstGeom>
          <a:noFill/>
        </p:spPr>
        <p:txBody>
          <a:bodyPr wrap="square" rtlCol="0">
            <a:spAutoFit/>
          </a:bodyPr>
          <a:p>
            <a:r>
              <a:rPr lang="en-US" altLang="zh-CN" sz="2400" b="1">
                <a:solidFill>
                  <a:schemeClr val="tx2"/>
                </a:solidFill>
              </a:rPr>
              <a:t>Road 1</a:t>
            </a:r>
            <a:endParaRPr lang="en-US" altLang="zh-CN" sz="2400" b="1">
              <a:solidFill>
                <a:schemeClr val="tx2"/>
              </a:solidFill>
            </a:endParaRPr>
          </a:p>
        </p:txBody>
      </p:sp>
      <p:sp>
        <p:nvSpPr>
          <p:cNvPr id="42" name="椭圆 41"/>
          <p:cNvSpPr/>
          <p:nvPr/>
        </p:nvSpPr>
        <p:spPr>
          <a:xfrm>
            <a:off x="10498455" y="2353310"/>
            <a:ext cx="165100" cy="1644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8926195" y="5988685"/>
            <a:ext cx="1901190" cy="460375"/>
          </a:xfrm>
          <a:prstGeom prst="rect">
            <a:avLst/>
          </a:prstGeom>
          <a:noFill/>
        </p:spPr>
        <p:txBody>
          <a:bodyPr wrap="square" rtlCol="0">
            <a:spAutoFit/>
          </a:bodyPr>
          <a:p>
            <a:r>
              <a:rPr lang="en-US" altLang="zh-CN" sz="2400" b="1">
                <a:solidFill>
                  <a:schemeClr val="tx2"/>
                </a:solidFill>
              </a:rPr>
              <a:t>Road 2</a:t>
            </a:r>
            <a:endParaRPr lang="en-US" altLang="zh-CN" sz="2400" b="1">
              <a:solidFill>
                <a:schemeClr val="tx2"/>
              </a:solidFill>
            </a:endParaRPr>
          </a:p>
        </p:txBody>
      </p:sp>
      <p:sp>
        <p:nvSpPr>
          <p:cNvPr id="28" name="文本框 27"/>
          <p:cNvSpPr txBox="1"/>
          <p:nvPr/>
        </p:nvSpPr>
        <p:spPr>
          <a:xfrm>
            <a:off x="9384665" y="5523865"/>
            <a:ext cx="714375" cy="368300"/>
          </a:xfrm>
          <a:prstGeom prst="rect">
            <a:avLst/>
          </a:prstGeom>
          <a:noFill/>
        </p:spPr>
        <p:txBody>
          <a:bodyPr wrap="square" rtlCol="0">
            <a:spAutoFit/>
          </a:bodyPr>
          <a:p>
            <a:r>
              <a:rPr lang="en-US" altLang="zh-CN" b="1">
                <a:solidFill>
                  <a:schemeClr val="tx1">
                    <a:lumMod val="50000"/>
                    <a:lumOff val="50000"/>
                  </a:schemeClr>
                </a:solidFill>
              </a:rPr>
              <a:t>P1</a:t>
            </a:r>
            <a:endParaRPr lang="en-US" altLang="zh-CN" b="1">
              <a:solidFill>
                <a:schemeClr val="tx1">
                  <a:lumMod val="50000"/>
                  <a:lumOff val="50000"/>
                </a:schemeClr>
              </a:solidFill>
            </a:endParaRPr>
          </a:p>
        </p:txBody>
      </p:sp>
      <p:sp>
        <p:nvSpPr>
          <p:cNvPr id="29" name="文本框 28"/>
          <p:cNvSpPr txBox="1"/>
          <p:nvPr/>
        </p:nvSpPr>
        <p:spPr>
          <a:xfrm>
            <a:off x="10330180" y="3121025"/>
            <a:ext cx="714375" cy="368300"/>
          </a:xfrm>
          <a:prstGeom prst="rect">
            <a:avLst/>
          </a:prstGeom>
          <a:noFill/>
        </p:spPr>
        <p:txBody>
          <a:bodyPr wrap="square" rtlCol="0">
            <a:spAutoFit/>
          </a:bodyPr>
          <a:p>
            <a:r>
              <a:rPr lang="en-US" altLang="zh-CN" b="1">
                <a:solidFill>
                  <a:schemeClr val="tx1">
                    <a:lumMod val="50000"/>
                    <a:lumOff val="50000"/>
                  </a:schemeClr>
                </a:solidFill>
              </a:rPr>
              <a:t>P2</a:t>
            </a:r>
            <a:endParaRPr lang="en-US" altLang="zh-CN" b="1">
              <a:solidFill>
                <a:schemeClr val="tx1">
                  <a:lumMod val="50000"/>
                  <a:lumOff val="50000"/>
                </a:schemeClr>
              </a:solidFill>
            </a:endParaRPr>
          </a:p>
        </p:txBody>
      </p:sp>
      <p:sp>
        <p:nvSpPr>
          <p:cNvPr id="30" name="文本框 29"/>
          <p:cNvSpPr txBox="1"/>
          <p:nvPr/>
        </p:nvSpPr>
        <p:spPr>
          <a:xfrm>
            <a:off x="10803255" y="2277745"/>
            <a:ext cx="714375" cy="368300"/>
          </a:xfrm>
          <a:prstGeom prst="rect">
            <a:avLst/>
          </a:prstGeom>
          <a:noFill/>
        </p:spPr>
        <p:txBody>
          <a:bodyPr wrap="square" rtlCol="0">
            <a:spAutoFit/>
          </a:bodyPr>
          <a:p>
            <a:r>
              <a:rPr lang="en-US" altLang="zh-CN" b="1">
                <a:solidFill>
                  <a:schemeClr val="tx1">
                    <a:lumMod val="50000"/>
                    <a:lumOff val="50000"/>
                  </a:schemeClr>
                </a:solidFill>
              </a:rPr>
              <a:t>P3</a:t>
            </a:r>
            <a:endParaRPr lang="en-US" altLang="zh-CN" b="1">
              <a:solidFill>
                <a:schemeClr val="tx1">
                  <a:lumMod val="50000"/>
                  <a:lumOff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tx2"/>
                </a:solidFill>
              </a:rPr>
              <a:t>Complex modules</a:t>
            </a:r>
            <a:endParaRPr lang="en-US" altLang="zh-CN" sz="2000" b="1">
              <a:solidFill>
                <a:schemeClr val="tx2"/>
              </a:solidFill>
            </a:endParaRPr>
          </a:p>
        </p:txBody>
      </p:sp>
      <p:sp>
        <p:nvSpPr>
          <p:cNvPr id="14" name="矩形 13"/>
          <p:cNvSpPr/>
          <p:nvPr/>
        </p:nvSpPr>
        <p:spPr>
          <a:xfrm>
            <a:off x="1016000" y="2612390"/>
            <a:ext cx="2486660" cy="1276985"/>
          </a:xfrm>
          <a:prstGeom prst="rect">
            <a:avLst/>
          </a:prstGeom>
          <a:noFill/>
          <a:ln w="381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tx2"/>
                </a:solidFill>
              </a:rPr>
              <a:t>Center</a:t>
            </a:r>
            <a:endParaRPr lang="en-US" altLang="zh-CN" sz="2000" b="1">
              <a:solidFill>
                <a:schemeClr val="tx2"/>
              </a:solidFill>
            </a:endParaRPr>
          </a:p>
        </p:txBody>
      </p:sp>
      <p:sp>
        <p:nvSpPr>
          <p:cNvPr id="16" name="圆角矩形 15"/>
          <p:cNvSpPr/>
          <p:nvPr/>
        </p:nvSpPr>
        <p:spPr>
          <a:xfrm>
            <a:off x="1204595" y="306895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tx2"/>
                </a:solidFill>
              </a:rPr>
              <a:t>TargetAllocator</a:t>
            </a:r>
            <a:endParaRPr lang="en-US" altLang="zh-CN" sz="2000" b="1">
              <a:solidFill>
                <a:schemeClr val="tx2"/>
              </a:solidFill>
            </a:endParaRPr>
          </a:p>
        </p:txBody>
      </p:sp>
      <p:sp>
        <p:nvSpPr>
          <p:cNvPr id="18" name="矩形 17"/>
          <p:cNvSpPr/>
          <p:nvPr/>
        </p:nvSpPr>
        <p:spPr>
          <a:xfrm>
            <a:off x="1012190" y="4136390"/>
            <a:ext cx="2486660" cy="2197735"/>
          </a:xfrm>
          <a:prstGeom prst="rect">
            <a:avLst/>
          </a:prstGeom>
          <a:noFill/>
          <a:ln w="381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tx2"/>
                </a:solidFill>
              </a:rPr>
              <a:t>Self</a:t>
            </a:r>
            <a:endParaRPr lang="en-US" altLang="zh-CN" sz="2000" b="1">
              <a:solidFill>
                <a:schemeClr val="tx2"/>
              </a:solidFill>
            </a:endParaRPr>
          </a:p>
        </p:txBody>
      </p:sp>
      <p:sp>
        <p:nvSpPr>
          <p:cNvPr id="20" name="圆角矩形 19"/>
          <p:cNvSpPr/>
          <p:nvPr/>
        </p:nvSpPr>
        <p:spPr>
          <a:xfrm>
            <a:off x="1204595" y="4605655"/>
            <a:ext cx="2110105" cy="631825"/>
          </a:xfrm>
          <a:prstGeom prst="roundRect">
            <a:avLst/>
          </a:prstGeom>
          <a:noFill/>
          <a:ln w="38100">
            <a:solidFill>
              <a:srgbClr val="BDB3F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BDB3FB"/>
              </a:solidFill>
            </a:endParaRPr>
          </a:p>
        </p:txBody>
      </p:sp>
      <p:sp>
        <p:nvSpPr>
          <p:cNvPr id="21" name="圆角矩形 20"/>
          <p:cNvSpPr/>
          <p:nvPr/>
        </p:nvSpPr>
        <p:spPr>
          <a:xfrm>
            <a:off x="1213485" y="5426710"/>
            <a:ext cx="2110105" cy="631825"/>
          </a:xfrm>
          <a:prstGeom prst="roundRect">
            <a:avLst/>
          </a:prstGeom>
          <a:noFill/>
          <a:ln w="38100">
            <a:solidFill>
              <a:srgbClr val="BDB3F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4845685" y="2515235"/>
            <a:ext cx="2110105" cy="631825"/>
          </a:xfrm>
          <a:prstGeom prst="roundRect">
            <a:avLst/>
          </a:prstGeom>
          <a:noFill/>
          <a:ln w="381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rgbClr val="BDB3FB"/>
                </a:solidFill>
              </a:rPr>
              <a:t>TargetDetector</a:t>
            </a:r>
            <a:endParaRPr lang="en-US" altLang="zh-CN" sz="2000" b="1">
              <a:solidFill>
                <a:srgbClr val="BDB3FB"/>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rgbClr val="BDB3FB"/>
                </a:solidFill>
              </a:rPr>
              <a:t>Search</a:t>
            </a:r>
            <a:endParaRPr lang="en-US" altLang="zh-CN" sz="2000" b="1">
              <a:solidFill>
                <a:srgbClr val="BDB3FB"/>
              </a:solidFill>
            </a:endParaRPr>
          </a:p>
        </p:txBody>
      </p:sp>
      <p:sp>
        <p:nvSpPr>
          <p:cNvPr id="25" name="圆角矩形 24"/>
          <p:cNvSpPr/>
          <p:nvPr/>
        </p:nvSpPr>
        <p:spPr>
          <a:xfrm>
            <a:off x="8463280" y="2204085"/>
            <a:ext cx="2110105" cy="631825"/>
          </a:xfrm>
          <a:prstGeom prst="roundRect">
            <a:avLst/>
          </a:prstGeom>
          <a:noFill/>
          <a:ln w="38100">
            <a:solidFill>
              <a:srgbClr val="FF64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64C7"/>
              </a:solidFill>
            </a:endParaRPr>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rgbClr val="FF64C7"/>
                </a:solidFill>
              </a:rPr>
              <a:t>ExtAction</a:t>
            </a:r>
            <a:endParaRPr lang="en-US" altLang="zh-CN" sz="2000" b="1">
              <a:solidFill>
                <a:srgbClr val="FF64C7"/>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tx2"/>
                </a:solidFill>
              </a:rPr>
              <a:t>Algorithm modules</a:t>
            </a:r>
            <a:endParaRPr lang="en-US" altLang="zh-CN" sz="2000" b="1">
              <a:solidFill>
                <a:schemeClr val="tx2"/>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accent2">
                    <a:lumMod val="60000"/>
                    <a:lumOff val="40000"/>
                  </a:schemeClr>
                </a:solidFill>
              </a:rPr>
              <a:t>PathPlanniing</a:t>
            </a:r>
            <a:endParaRPr lang="en-US" altLang="zh-CN" sz="2000" b="1">
              <a:solidFill>
                <a:schemeClr val="accent2">
                  <a:lumMod val="60000"/>
                  <a:lumOff val="40000"/>
                </a:schemeClr>
              </a:solidFill>
            </a:endParaRPr>
          </a:p>
        </p:txBody>
      </p:sp>
      <p:sp>
        <p:nvSpPr>
          <p:cNvPr id="29" name="圆角矩形 28"/>
          <p:cNvSpPr/>
          <p:nvPr/>
        </p:nvSpPr>
        <p:spPr>
          <a:xfrm>
            <a:off x="4845685" y="3285490"/>
            <a:ext cx="2110105" cy="631825"/>
          </a:xfrm>
          <a:prstGeom prst="roundRect">
            <a:avLst/>
          </a:prstGeom>
          <a:noFill/>
          <a:ln w="381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accent2">
                    <a:lumMod val="60000"/>
                    <a:lumOff val="40000"/>
                  </a:schemeClr>
                </a:solidFill>
              </a:rPr>
              <a:t>Clustering</a:t>
            </a:r>
            <a:endParaRPr lang="en-US" altLang="zh-CN" sz="2000" b="1">
              <a:solidFill>
                <a:schemeClr val="accent2">
                  <a:lumMod val="60000"/>
                  <a:lumOff val="40000"/>
                </a:schemeClr>
              </a:solidFill>
            </a:endParaRPr>
          </a:p>
        </p:txBody>
      </p:sp>
      <p:sp>
        <p:nvSpPr>
          <p:cNvPr id="37" name="矩形 36"/>
          <p:cNvSpPr/>
          <p:nvPr/>
        </p:nvSpPr>
        <p:spPr>
          <a:xfrm>
            <a:off x="4378960" y="4294505"/>
            <a:ext cx="3042920" cy="221043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tx2"/>
                </a:solidFill>
              </a:rPr>
              <a:t>Comm modules</a:t>
            </a:r>
            <a:endParaRPr lang="en-US" altLang="zh-CN" sz="2000" b="1">
              <a:solidFill>
                <a:schemeClr val="tx2"/>
              </a:solidFill>
            </a:endParaRPr>
          </a:p>
        </p:txBody>
      </p:sp>
      <p:sp>
        <p:nvSpPr>
          <p:cNvPr id="40" name="文本框 39"/>
          <p:cNvSpPr txBox="1"/>
          <p:nvPr/>
        </p:nvSpPr>
        <p:spPr>
          <a:xfrm>
            <a:off x="4480560" y="4813300"/>
            <a:ext cx="2832735" cy="706755"/>
          </a:xfrm>
          <a:prstGeom prst="rect">
            <a:avLst/>
          </a:prstGeom>
          <a:noFill/>
          <a:ln>
            <a:noFill/>
          </a:ln>
        </p:spPr>
        <p:txBody>
          <a:bodyPr wrap="square" rtlCol="0">
            <a:spAutoFit/>
          </a:bodyPr>
          <a:p>
            <a:pPr algn="ctr"/>
            <a:r>
              <a:rPr lang="en-US" altLang="zh-CN" sz="2000" b="1">
                <a:solidFill>
                  <a:schemeClr val="tx2"/>
                </a:solidFill>
              </a:rPr>
              <a:t>Channel</a:t>
            </a:r>
            <a:endParaRPr lang="en-US" altLang="zh-CN" sz="2000" b="1">
              <a:solidFill>
                <a:schemeClr val="tx2"/>
              </a:solidFill>
            </a:endParaRPr>
          </a:p>
          <a:p>
            <a:pPr algn="ctr"/>
            <a:r>
              <a:rPr lang="en-US" altLang="zh-CN" sz="2000" b="1">
                <a:solidFill>
                  <a:schemeClr val="tx2"/>
                </a:solidFill>
              </a:rPr>
              <a:t>Subscruber</a:t>
            </a:r>
            <a:endParaRPr lang="en-US" altLang="zh-CN" sz="2000" b="1">
              <a:solidFill>
                <a:schemeClr val="tx2"/>
              </a:solidFill>
            </a:endParaRPr>
          </a:p>
        </p:txBody>
      </p:sp>
      <p:sp>
        <p:nvSpPr>
          <p:cNvPr id="42" name="圆角矩形 41"/>
          <p:cNvSpPr/>
          <p:nvPr/>
        </p:nvSpPr>
        <p:spPr>
          <a:xfrm>
            <a:off x="4845685" y="5701665"/>
            <a:ext cx="2110105" cy="631825"/>
          </a:xfrm>
          <a:prstGeom prst="roundRect">
            <a:avLst/>
          </a:prstGeom>
          <a:noFill/>
          <a:ln w="38100">
            <a:solidFill>
              <a:schemeClr val="tx2"/>
            </a:solid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2"/>
              </a:solidFill>
            </a:endParaRPr>
          </a:p>
        </p:txBody>
      </p:sp>
      <p:sp>
        <p:nvSpPr>
          <p:cNvPr id="43" name="文本框 42"/>
          <p:cNvSpPr txBox="1"/>
          <p:nvPr/>
        </p:nvSpPr>
        <p:spPr>
          <a:xfrm>
            <a:off x="4742180" y="5657850"/>
            <a:ext cx="2312035" cy="706755"/>
          </a:xfrm>
          <a:prstGeom prst="rect">
            <a:avLst/>
          </a:prstGeom>
          <a:noFill/>
        </p:spPr>
        <p:txBody>
          <a:bodyPr wrap="square" rtlCol="0">
            <a:spAutoFit/>
          </a:bodyPr>
          <a:p>
            <a:pPr algn="ctr"/>
            <a:r>
              <a:rPr lang="en-US" altLang="zh-CN" sz="2000" b="1">
                <a:solidFill>
                  <a:schemeClr val="tx2"/>
                </a:solidFill>
              </a:rPr>
              <a:t>Message</a:t>
            </a:r>
            <a:endParaRPr lang="en-US" altLang="zh-CN" sz="2000" b="1">
              <a:solidFill>
                <a:schemeClr val="tx2"/>
              </a:solidFill>
            </a:endParaRPr>
          </a:p>
          <a:p>
            <a:pPr algn="ctr"/>
            <a:r>
              <a:rPr lang="en-US" altLang="zh-CN" sz="2000" b="1">
                <a:solidFill>
                  <a:schemeClr val="tx2"/>
                </a:solidFill>
              </a:rPr>
              <a:t>Coordinator</a:t>
            </a:r>
            <a:endParaRPr lang="en-US" altLang="zh-CN" sz="2000" b="1">
              <a:solidFill>
                <a:schemeClr val="tx2"/>
              </a:solidFill>
            </a:endParaRPr>
          </a:p>
        </p:txBody>
      </p:sp>
      <p:sp>
        <p:nvSpPr>
          <p:cNvPr id="50" name="矩形 49"/>
          <p:cNvSpPr/>
          <p:nvPr/>
        </p:nvSpPr>
        <p:spPr>
          <a:xfrm>
            <a:off x="7997825" y="4294505"/>
            <a:ext cx="3042920" cy="2210435"/>
          </a:xfrm>
          <a:prstGeom prst="rect">
            <a:avLst/>
          </a:prstGeom>
          <a:noFill/>
          <a:ln w="508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tx2"/>
                </a:solidFill>
              </a:rPr>
              <a:t>Centralized</a:t>
            </a:r>
            <a:endParaRPr lang="en-US" altLang="zh-CN" sz="2000" b="1">
              <a:solidFill>
                <a:schemeClr val="tx2"/>
              </a:solidFill>
            </a:endParaRPr>
          </a:p>
        </p:txBody>
      </p:sp>
      <p:sp>
        <p:nvSpPr>
          <p:cNvPr id="53" name="文本框 52"/>
          <p:cNvSpPr txBox="1"/>
          <p:nvPr/>
        </p:nvSpPr>
        <p:spPr>
          <a:xfrm>
            <a:off x="8136255" y="4825365"/>
            <a:ext cx="2832735" cy="706755"/>
          </a:xfrm>
          <a:prstGeom prst="rect">
            <a:avLst/>
          </a:prstGeom>
          <a:noFill/>
        </p:spPr>
        <p:txBody>
          <a:bodyPr wrap="square" rtlCol="0">
            <a:spAutoFit/>
          </a:bodyPr>
          <a:p>
            <a:pPr algn="ctr"/>
            <a:r>
              <a:rPr lang="en-US" altLang="zh-CN" sz="2000" b="1">
                <a:solidFill>
                  <a:schemeClr val="tx2"/>
                </a:solidFill>
              </a:rPr>
              <a:t>Command</a:t>
            </a:r>
            <a:endParaRPr lang="en-US" altLang="zh-CN" sz="2000" b="1">
              <a:solidFill>
                <a:schemeClr val="tx2"/>
              </a:solidFill>
            </a:endParaRPr>
          </a:p>
          <a:p>
            <a:pPr algn="ctr"/>
            <a:r>
              <a:rPr lang="en-US" altLang="zh-CN" sz="2000" b="1">
                <a:solidFill>
                  <a:schemeClr val="tx2"/>
                </a:solidFill>
              </a:rPr>
              <a:t>Executor</a:t>
            </a:r>
            <a:endParaRPr lang="en-US" altLang="zh-CN" sz="2000" b="1">
              <a:solidFill>
                <a:schemeClr val="tx2"/>
              </a:solidFill>
            </a:endParaRPr>
          </a:p>
        </p:txBody>
      </p:sp>
      <p:sp>
        <p:nvSpPr>
          <p:cNvPr id="54" name="圆角矩形 53"/>
          <p:cNvSpPr/>
          <p:nvPr/>
        </p:nvSpPr>
        <p:spPr>
          <a:xfrm>
            <a:off x="8464550" y="570166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57850"/>
            <a:ext cx="2312035" cy="706755"/>
          </a:xfrm>
          <a:prstGeom prst="rect">
            <a:avLst/>
          </a:prstGeom>
          <a:noFill/>
        </p:spPr>
        <p:txBody>
          <a:bodyPr wrap="square" rtlCol="0">
            <a:spAutoFit/>
          </a:bodyPr>
          <a:p>
            <a:pPr algn="ctr"/>
            <a:r>
              <a:rPr lang="en-US" altLang="zh-CN" sz="2000" b="1">
                <a:solidFill>
                  <a:schemeClr val="tx2"/>
                </a:solidFill>
              </a:rPr>
              <a:t>Command</a:t>
            </a:r>
            <a:endParaRPr lang="en-US" altLang="zh-CN" sz="2000" b="1">
              <a:solidFill>
                <a:schemeClr val="tx2"/>
              </a:solidFill>
            </a:endParaRPr>
          </a:p>
          <a:p>
            <a:pPr algn="ctr"/>
            <a:r>
              <a:rPr lang="en-US" altLang="zh-CN" sz="2000" b="1">
                <a:solidFill>
                  <a:schemeClr val="tx2"/>
                </a:solidFill>
              </a:rPr>
              <a:t>Picker</a:t>
            </a:r>
            <a:endParaRPr lang="en-US" altLang="zh-CN" sz="2000" b="1">
              <a:solidFill>
                <a:schemeClr val="tx2"/>
              </a:solidFill>
            </a:endParaRPr>
          </a:p>
        </p:txBody>
      </p:sp>
      <p:sp>
        <p:nvSpPr>
          <p:cNvPr id="56" name="圆角矩形 55"/>
          <p:cNvSpPr/>
          <p:nvPr/>
        </p:nvSpPr>
        <p:spPr>
          <a:xfrm>
            <a:off x="8463915" y="3251835"/>
            <a:ext cx="2110105" cy="631825"/>
          </a:xfrm>
          <a:prstGeom prst="roundRect">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tx2"/>
                </a:solidFill>
              </a:rPr>
              <a:t>Tactics</a:t>
            </a:r>
            <a:endParaRPr lang="en-US" altLang="zh-CN" sz="2000" b="1">
              <a:solidFill>
                <a:schemeClr val="tx2"/>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cxnSp>
        <p:nvCxnSpPr>
          <p:cNvPr id="29" name="直接连接符 28"/>
          <p:cNvCxnSpPr/>
          <p:nvPr/>
        </p:nvCxnSpPr>
        <p:spPr>
          <a:xfrm>
            <a:off x="10669905" y="4705350"/>
            <a:ext cx="180975" cy="213868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061575" y="4625340"/>
            <a:ext cx="625475" cy="226822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350250" y="4721860"/>
            <a:ext cx="2303145" cy="18262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189085" y="4672330"/>
            <a:ext cx="1480820" cy="210629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202295" y="4672330"/>
            <a:ext cx="2367915" cy="123380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sp>
        <p:nvSpPr>
          <p:cNvPr id="3" name="文本框 2"/>
          <p:cNvSpPr txBox="1"/>
          <p:nvPr/>
        </p:nvSpPr>
        <p:spPr>
          <a:xfrm>
            <a:off x="341630" y="1486535"/>
            <a:ext cx="7305675" cy="5077460"/>
          </a:xfrm>
          <a:prstGeom prst="rect">
            <a:avLst/>
          </a:prstGeom>
          <a:noFill/>
        </p:spPr>
        <p:txBody>
          <a:bodyPr wrap="square" rtlCol="0">
            <a:spAutoFit/>
          </a:bodyPr>
          <a:p>
            <a:pPr indent="0" fontAlgn="auto">
              <a:lnSpc>
                <a:spcPct val="150000"/>
              </a:lnSpc>
              <a:buFont typeface="Wingdings" panose="05000000000000000000" charset="0"/>
              <a:buNone/>
            </a:pP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做障碍物的凸包记为</a:t>
            </a:r>
            <a:r>
              <a:rPr lang="en-US" altLang="zh-CN" sz="2400">
                <a:solidFill>
                  <a:schemeClr val="tx1">
                    <a:lumMod val="50000"/>
                    <a:lumOff val="50000"/>
                  </a:schemeClr>
                </a:solidFill>
              </a:rPr>
              <a:t>Polygon</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记智能体所在点为</a:t>
            </a:r>
            <a:r>
              <a:rPr lang="en-US" altLang="zh-CN" sz="2400">
                <a:solidFill>
                  <a:schemeClr val="tx1">
                    <a:lumMod val="50000"/>
                    <a:lumOff val="50000"/>
                  </a:schemeClr>
                </a:solidFill>
              </a:rPr>
              <a:t>P1</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记智能体所在区域和下一个区域邻接边的未被堵塞的部分的中点为</a:t>
            </a:r>
            <a:r>
              <a:rPr lang="en-US" altLang="zh-CN" sz="2400">
                <a:solidFill>
                  <a:schemeClr val="tx1">
                    <a:lumMod val="50000"/>
                    <a:lumOff val="50000"/>
                  </a:schemeClr>
                </a:solidFill>
                <a:sym typeface="+mn-ea"/>
              </a:rPr>
              <a:t>P2</a:t>
            </a:r>
            <a:endParaRPr lang="en-US" altLang="zh-CN" sz="2400">
              <a:solidFill>
                <a:schemeClr val="tx1">
                  <a:lumMod val="50000"/>
                  <a:lumOff val="50000"/>
                </a:schemeClr>
              </a:solidFill>
              <a:sym typeface="+mn-ea"/>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从</a:t>
            </a:r>
            <a:r>
              <a:rPr lang="en-US" altLang="zh-CN" sz="2400">
                <a:solidFill>
                  <a:schemeClr val="tx1">
                    <a:lumMod val="50000"/>
                    <a:lumOff val="50000"/>
                  </a:schemeClr>
                </a:solidFill>
              </a:rPr>
              <a:t>P1</a:t>
            </a:r>
            <a:r>
              <a:rPr lang="zh-CN" altLang="en-US" sz="2400">
                <a:solidFill>
                  <a:schemeClr val="tx1">
                    <a:lumMod val="50000"/>
                    <a:lumOff val="50000"/>
                  </a:schemeClr>
                </a:solidFill>
              </a:rPr>
              <a:t>点和</a:t>
            </a:r>
            <a:r>
              <a:rPr lang="en-US" altLang="zh-CN" sz="2400">
                <a:solidFill>
                  <a:schemeClr val="tx1">
                    <a:lumMod val="50000"/>
                    <a:lumOff val="50000"/>
                  </a:schemeClr>
                </a:solidFill>
              </a:rPr>
              <a:t>P2</a:t>
            </a:r>
            <a:r>
              <a:rPr lang="zh-CN" altLang="en-US" sz="2400">
                <a:solidFill>
                  <a:schemeClr val="tx1">
                    <a:lumMod val="50000"/>
                    <a:lumOff val="50000"/>
                  </a:schemeClr>
                </a:solidFill>
              </a:rPr>
              <a:t>向外作射线，保留不与</a:t>
            </a:r>
            <a:r>
              <a:rPr lang="en-US" altLang="zh-CN" sz="2400">
                <a:solidFill>
                  <a:schemeClr val="tx1">
                    <a:lumMod val="50000"/>
                    <a:lumOff val="50000"/>
                  </a:schemeClr>
                </a:solidFill>
              </a:rPr>
              <a:t>Polygon</a:t>
            </a:r>
            <a:r>
              <a:rPr lang="zh-CN" altLang="en-US" sz="2400">
                <a:solidFill>
                  <a:schemeClr val="tx1">
                    <a:lumMod val="50000"/>
                    <a:lumOff val="50000"/>
                  </a:schemeClr>
                </a:solidFill>
              </a:rPr>
              <a:t>碰撞的射线，记为</a:t>
            </a:r>
            <a:r>
              <a:rPr lang="en-US" altLang="zh-CN" sz="2400">
                <a:solidFill>
                  <a:schemeClr val="tx1">
                    <a:lumMod val="50000"/>
                    <a:lumOff val="50000"/>
                  </a:schemeClr>
                </a:solidFill>
              </a:rPr>
              <a:t>Line1s</a:t>
            </a:r>
            <a:r>
              <a:rPr lang="zh-CN" altLang="en-US" sz="2400">
                <a:solidFill>
                  <a:schemeClr val="tx1">
                    <a:lumMod val="50000"/>
                    <a:lumOff val="50000"/>
                  </a:schemeClr>
                </a:solidFill>
              </a:rPr>
              <a:t>和</a:t>
            </a:r>
            <a:r>
              <a:rPr lang="en-US" altLang="zh-CN" sz="2400">
                <a:solidFill>
                  <a:schemeClr val="tx1">
                    <a:lumMod val="50000"/>
                    <a:lumOff val="50000"/>
                  </a:schemeClr>
                </a:solidFill>
              </a:rPr>
              <a:t>Line2s</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记</a:t>
            </a:r>
            <a:r>
              <a:rPr lang="en-US" altLang="zh-CN" sz="2400">
                <a:solidFill>
                  <a:schemeClr val="tx1">
                    <a:lumMod val="50000"/>
                    <a:lumOff val="50000"/>
                  </a:schemeClr>
                </a:solidFill>
              </a:rPr>
              <a:t>Line1s</a:t>
            </a:r>
            <a:r>
              <a:rPr lang="zh-CN" altLang="en-US" sz="2400">
                <a:solidFill>
                  <a:schemeClr val="tx1">
                    <a:lumMod val="50000"/>
                    <a:lumOff val="50000"/>
                  </a:schemeClr>
                </a:solidFill>
              </a:rPr>
              <a:t>和</a:t>
            </a:r>
            <a:r>
              <a:rPr lang="en-US" altLang="zh-CN" sz="2400">
                <a:solidFill>
                  <a:schemeClr val="tx1">
                    <a:lumMod val="50000"/>
                    <a:lumOff val="50000"/>
                  </a:schemeClr>
                </a:solidFill>
              </a:rPr>
              <a:t>Line2s</a:t>
            </a:r>
            <a:r>
              <a:rPr lang="zh-CN" altLang="en-US" sz="2400">
                <a:solidFill>
                  <a:schemeClr val="tx1">
                    <a:lumMod val="50000"/>
                    <a:lumOff val="50000"/>
                  </a:schemeClr>
                </a:solidFill>
              </a:rPr>
              <a:t>的交点为</a:t>
            </a:r>
            <a:r>
              <a:rPr lang="en-US" altLang="zh-CN" sz="2400">
                <a:solidFill>
                  <a:schemeClr val="tx1">
                    <a:lumMod val="50000"/>
                    <a:lumOff val="50000"/>
                  </a:schemeClr>
                </a:solidFill>
              </a:rPr>
              <a:t>Points</a:t>
            </a:r>
            <a:endParaRPr lang="en-US" altLang="zh-CN"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在</a:t>
            </a:r>
            <a:r>
              <a:rPr lang="en-US" altLang="zh-CN" sz="2400">
                <a:solidFill>
                  <a:schemeClr val="tx1">
                    <a:lumMod val="50000"/>
                    <a:lumOff val="50000"/>
                  </a:schemeClr>
                </a:solidFill>
              </a:rPr>
              <a:t>Points</a:t>
            </a:r>
            <a:r>
              <a:rPr lang="zh-CN" altLang="en-US" sz="2400">
                <a:solidFill>
                  <a:schemeClr val="tx1">
                    <a:lumMod val="50000"/>
                    <a:lumOff val="50000"/>
                  </a:schemeClr>
                </a:solidFill>
              </a:rPr>
              <a:t>中选择距离</a:t>
            </a:r>
            <a:r>
              <a:rPr lang="en-US" altLang="zh-CN" sz="2400">
                <a:solidFill>
                  <a:schemeClr val="tx1">
                    <a:lumMod val="50000"/>
                    <a:lumOff val="50000"/>
                  </a:schemeClr>
                </a:solidFill>
              </a:rPr>
              <a:t>P1</a:t>
            </a:r>
            <a:r>
              <a:rPr lang="zh-CN" altLang="en-US" sz="2400">
                <a:solidFill>
                  <a:schemeClr val="tx1">
                    <a:lumMod val="50000"/>
                    <a:lumOff val="50000"/>
                  </a:schemeClr>
                </a:solidFill>
              </a:rPr>
              <a:t>最近的点，作为移动终点</a:t>
            </a:r>
            <a:r>
              <a:rPr lang="en-US" altLang="zh-CN" sz="2400">
                <a:solidFill>
                  <a:schemeClr val="tx1">
                    <a:lumMod val="50000"/>
                    <a:lumOff val="50000"/>
                  </a:schemeClr>
                </a:solidFill>
              </a:rPr>
              <a:t>P3</a:t>
            </a:r>
            <a:endParaRPr lang="en-US" altLang="zh-CN" sz="2400">
              <a:solidFill>
                <a:schemeClr val="tx1">
                  <a:lumMod val="50000"/>
                  <a:lumOff val="50000"/>
                </a:schemeClr>
              </a:solidFill>
            </a:endParaRPr>
          </a:p>
        </p:txBody>
      </p:sp>
      <p:cxnSp>
        <p:nvCxnSpPr>
          <p:cNvPr id="2" name="直接连接符 1"/>
          <p:cNvCxnSpPr/>
          <p:nvPr/>
        </p:nvCxnSpPr>
        <p:spPr>
          <a:xfrm>
            <a:off x="-14605" y="1689735"/>
            <a:ext cx="7079615" cy="1524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53695" y="880745"/>
            <a:ext cx="6186170" cy="768350"/>
          </a:xfrm>
          <a:prstGeom prst="rect">
            <a:avLst/>
          </a:prstGeom>
          <a:noFill/>
        </p:spPr>
        <p:txBody>
          <a:bodyPr wrap="square" rtlCol="0">
            <a:spAutoFit/>
          </a:bodyPr>
          <a:p>
            <a:r>
              <a:rPr lang="zh-CN" altLang="en-US" sz="4400" b="1">
                <a:solidFill>
                  <a:schemeClr val="tx2"/>
                </a:solidFill>
                <a:sym typeface="+mn-ea"/>
              </a:rPr>
              <a:t>脱困算法</a:t>
            </a:r>
            <a:endParaRPr lang="zh-CN" altLang="en-US" sz="4400" b="1">
              <a:solidFill>
                <a:schemeClr val="tx2"/>
              </a:solidFill>
              <a:sym typeface="+mn-ea"/>
            </a:endParaRPr>
          </a:p>
        </p:txBody>
      </p:sp>
      <p:cxnSp>
        <p:nvCxnSpPr>
          <p:cNvPr id="7" name="直接连接符 6"/>
          <p:cNvCxnSpPr/>
          <p:nvPr/>
        </p:nvCxnSpPr>
        <p:spPr>
          <a:xfrm flipH="1">
            <a:off x="8139430" y="1719580"/>
            <a:ext cx="12700" cy="45478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797540" y="1762760"/>
            <a:ext cx="20320" cy="447294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9436100" y="3652520"/>
            <a:ext cx="1365885" cy="141478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9469120" y="4425315"/>
            <a:ext cx="1349375" cy="608965"/>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9401810" y="3643630"/>
            <a:ext cx="1431925" cy="1414780"/>
          </a:xfrm>
          <a:custGeom>
            <a:avLst/>
            <a:gdLst>
              <a:gd name="connisteX0" fmla="*/ 1365885 w 1431925"/>
              <a:gd name="connsiteY0" fmla="*/ 33020 h 1414780"/>
              <a:gd name="connisteX1" fmla="*/ 1299845 w 1431925"/>
              <a:gd name="connsiteY1" fmla="*/ 81915 h 1414780"/>
              <a:gd name="connisteX2" fmla="*/ 1250950 w 1431925"/>
              <a:gd name="connsiteY2" fmla="*/ 147955 h 1414780"/>
              <a:gd name="connisteX3" fmla="*/ 1184910 w 1431925"/>
              <a:gd name="connsiteY3" fmla="*/ 197485 h 1414780"/>
              <a:gd name="connisteX4" fmla="*/ 1118870 w 1431925"/>
              <a:gd name="connsiteY4" fmla="*/ 279400 h 1414780"/>
              <a:gd name="connisteX5" fmla="*/ 1085850 w 1431925"/>
              <a:gd name="connsiteY5" fmla="*/ 345440 h 1414780"/>
              <a:gd name="connisteX6" fmla="*/ 1020445 w 1431925"/>
              <a:gd name="connsiteY6" fmla="*/ 394970 h 1414780"/>
              <a:gd name="connisteX7" fmla="*/ 954405 w 1431925"/>
              <a:gd name="connsiteY7" fmla="*/ 460375 h 1414780"/>
              <a:gd name="connisteX8" fmla="*/ 889000 w 1431925"/>
              <a:gd name="connsiteY8" fmla="*/ 526415 h 1414780"/>
              <a:gd name="connisteX9" fmla="*/ 789940 w 1431925"/>
              <a:gd name="connsiteY9" fmla="*/ 608330 h 1414780"/>
              <a:gd name="connisteX10" fmla="*/ 708025 w 1431925"/>
              <a:gd name="connsiteY10" fmla="*/ 707390 h 1414780"/>
              <a:gd name="connisteX11" fmla="*/ 625475 w 1431925"/>
              <a:gd name="connsiteY11" fmla="*/ 789305 h 1414780"/>
              <a:gd name="connisteX12" fmla="*/ 527050 w 1431925"/>
              <a:gd name="connsiteY12" fmla="*/ 904875 h 1414780"/>
              <a:gd name="connisteX13" fmla="*/ 477520 w 1431925"/>
              <a:gd name="connsiteY13" fmla="*/ 970280 h 1414780"/>
              <a:gd name="connisteX14" fmla="*/ 411480 w 1431925"/>
              <a:gd name="connsiteY14" fmla="*/ 1036320 h 1414780"/>
              <a:gd name="connisteX15" fmla="*/ 361950 w 1431925"/>
              <a:gd name="connsiteY15" fmla="*/ 1102360 h 1414780"/>
              <a:gd name="connisteX16" fmla="*/ 296545 w 1431925"/>
              <a:gd name="connsiteY16" fmla="*/ 1151890 h 1414780"/>
              <a:gd name="connisteX17" fmla="*/ 230505 w 1431925"/>
              <a:gd name="connsiteY17" fmla="*/ 1184275 h 1414780"/>
              <a:gd name="connisteX18" fmla="*/ 164465 w 1431925"/>
              <a:gd name="connsiteY18" fmla="*/ 1217295 h 1414780"/>
              <a:gd name="connisteX19" fmla="*/ 132080 w 1431925"/>
              <a:gd name="connsiteY19" fmla="*/ 1283335 h 1414780"/>
              <a:gd name="connisteX20" fmla="*/ 49530 w 1431925"/>
              <a:gd name="connsiteY20" fmla="*/ 1348740 h 1414780"/>
              <a:gd name="connisteX21" fmla="*/ 0 w 1431925"/>
              <a:gd name="connsiteY21" fmla="*/ 1414780 h 1414780"/>
              <a:gd name="connisteX22" fmla="*/ 197485 w 1431925"/>
              <a:gd name="connsiteY22" fmla="*/ 1414780 h 1414780"/>
              <a:gd name="connisteX23" fmla="*/ 263525 w 1431925"/>
              <a:gd name="connsiteY23" fmla="*/ 1381760 h 1414780"/>
              <a:gd name="connisteX24" fmla="*/ 329565 w 1431925"/>
              <a:gd name="connsiteY24" fmla="*/ 1332865 h 1414780"/>
              <a:gd name="connisteX25" fmla="*/ 394970 w 1431925"/>
              <a:gd name="connsiteY25" fmla="*/ 1299845 h 1414780"/>
              <a:gd name="connisteX26" fmla="*/ 461010 w 1431925"/>
              <a:gd name="connsiteY26" fmla="*/ 1283335 h 1414780"/>
              <a:gd name="connisteX27" fmla="*/ 527050 w 1431925"/>
              <a:gd name="connsiteY27" fmla="*/ 1250315 h 1414780"/>
              <a:gd name="connisteX28" fmla="*/ 592455 w 1431925"/>
              <a:gd name="connsiteY28" fmla="*/ 1200785 h 1414780"/>
              <a:gd name="connisteX29" fmla="*/ 658495 w 1431925"/>
              <a:gd name="connsiteY29" fmla="*/ 1135380 h 1414780"/>
              <a:gd name="connisteX30" fmla="*/ 723900 w 1431925"/>
              <a:gd name="connsiteY30" fmla="*/ 1102360 h 1414780"/>
              <a:gd name="connisteX31" fmla="*/ 789940 w 1431925"/>
              <a:gd name="connsiteY31" fmla="*/ 1052830 h 1414780"/>
              <a:gd name="connisteX32" fmla="*/ 855980 w 1431925"/>
              <a:gd name="connsiteY32" fmla="*/ 1036320 h 1414780"/>
              <a:gd name="connisteX33" fmla="*/ 937895 w 1431925"/>
              <a:gd name="connsiteY33" fmla="*/ 1003300 h 1414780"/>
              <a:gd name="connisteX34" fmla="*/ 1003935 w 1431925"/>
              <a:gd name="connsiteY34" fmla="*/ 970280 h 1414780"/>
              <a:gd name="connisteX35" fmla="*/ 1069975 w 1431925"/>
              <a:gd name="connsiteY35" fmla="*/ 954405 h 1414780"/>
              <a:gd name="connisteX36" fmla="*/ 1135380 w 1431925"/>
              <a:gd name="connsiteY36" fmla="*/ 921385 h 1414780"/>
              <a:gd name="connisteX37" fmla="*/ 1201420 w 1431925"/>
              <a:gd name="connsiteY37" fmla="*/ 888365 h 1414780"/>
              <a:gd name="connisteX38" fmla="*/ 1267460 w 1431925"/>
              <a:gd name="connsiteY38" fmla="*/ 871855 h 1414780"/>
              <a:gd name="connisteX39" fmla="*/ 1332865 w 1431925"/>
              <a:gd name="connsiteY39" fmla="*/ 838835 h 1414780"/>
              <a:gd name="connisteX40" fmla="*/ 1398905 w 1431925"/>
              <a:gd name="connsiteY40" fmla="*/ 805815 h 1414780"/>
              <a:gd name="connisteX41" fmla="*/ 1431925 w 1431925"/>
              <a:gd name="connsiteY41" fmla="*/ 723900 h 1414780"/>
              <a:gd name="connisteX42" fmla="*/ 1431925 w 1431925"/>
              <a:gd name="connsiteY42" fmla="*/ 624840 h 1414780"/>
              <a:gd name="connisteX43" fmla="*/ 1431925 w 1431925"/>
              <a:gd name="connsiteY43" fmla="*/ 559435 h 1414780"/>
              <a:gd name="connisteX44" fmla="*/ 1431925 w 1431925"/>
              <a:gd name="connsiteY44" fmla="*/ 493395 h 1414780"/>
              <a:gd name="connisteX45" fmla="*/ 1431925 w 1431925"/>
              <a:gd name="connsiteY45" fmla="*/ 411480 h 1414780"/>
              <a:gd name="connisteX46" fmla="*/ 1431925 w 1431925"/>
              <a:gd name="connsiteY46" fmla="*/ 328930 h 1414780"/>
              <a:gd name="connisteX47" fmla="*/ 1431925 w 1431925"/>
              <a:gd name="connsiteY47" fmla="*/ 262890 h 1414780"/>
              <a:gd name="connisteX48" fmla="*/ 1415415 w 1431925"/>
              <a:gd name="connsiteY48" fmla="*/ 197485 h 1414780"/>
              <a:gd name="connisteX49" fmla="*/ 1398905 w 1431925"/>
              <a:gd name="connsiteY49" fmla="*/ 131445 h 1414780"/>
              <a:gd name="connisteX50" fmla="*/ 1431925 w 1431925"/>
              <a:gd name="connsiteY50" fmla="*/ 65405 h 1414780"/>
              <a:gd name="connisteX51" fmla="*/ 1365885 w 1431925"/>
              <a:gd name="connsiteY51" fmla="*/ 65405 h 1414780"/>
              <a:gd name="connisteX52" fmla="*/ 1382395 w 1431925"/>
              <a:gd name="connsiteY52" fmla="*/ 0 h 1414780"/>
              <a:gd name="connisteX53" fmla="*/ 1365885 w 1431925"/>
              <a:gd name="connsiteY53" fmla="*/ 33020 h 14147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Lst>
            <a:rect l="l" t="t" r="r" b="b"/>
            <a:pathLst>
              <a:path w="1431925" h="1414780">
                <a:moveTo>
                  <a:pt x="1365885" y="33020"/>
                </a:moveTo>
                <a:lnTo>
                  <a:pt x="1299845" y="81915"/>
                </a:lnTo>
                <a:lnTo>
                  <a:pt x="1250950" y="147955"/>
                </a:lnTo>
                <a:lnTo>
                  <a:pt x="1184910" y="197485"/>
                </a:lnTo>
                <a:lnTo>
                  <a:pt x="1118870" y="279400"/>
                </a:lnTo>
                <a:lnTo>
                  <a:pt x="1085850" y="345440"/>
                </a:lnTo>
                <a:lnTo>
                  <a:pt x="1020445" y="394970"/>
                </a:lnTo>
                <a:lnTo>
                  <a:pt x="954405" y="460375"/>
                </a:lnTo>
                <a:lnTo>
                  <a:pt x="889000" y="526415"/>
                </a:lnTo>
                <a:lnTo>
                  <a:pt x="789940" y="608330"/>
                </a:lnTo>
                <a:lnTo>
                  <a:pt x="708025" y="707390"/>
                </a:lnTo>
                <a:lnTo>
                  <a:pt x="625475" y="789305"/>
                </a:lnTo>
                <a:lnTo>
                  <a:pt x="527050" y="904875"/>
                </a:lnTo>
                <a:lnTo>
                  <a:pt x="477520" y="970280"/>
                </a:lnTo>
                <a:lnTo>
                  <a:pt x="411480" y="1036320"/>
                </a:lnTo>
                <a:lnTo>
                  <a:pt x="361950" y="1102360"/>
                </a:lnTo>
                <a:lnTo>
                  <a:pt x="296545" y="1151890"/>
                </a:lnTo>
                <a:lnTo>
                  <a:pt x="230505" y="1184275"/>
                </a:lnTo>
                <a:lnTo>
                  <a:pt x="164465" y="1217295"/>
                </a:lnTo>
                <a:lnTo>
                  <a:pt x="132080" y="1283335"/>
                </a:lnTo>
                <a:lnTo>
                  <a:pt x="49530" y="1348740"/>
                </a:lnTo>
                <a:lnTo>
                  <a:pt x="0" y="1414780"/>
                </a:lnTo>
                <a:lnTo>
                  <a:pt x="197485" y="1414780"/>
                </a:lnTo>
                <a:lnTo>
                  <a:pt x="263525" y="1381760"/>
                </a:lnTo>
                <a:lnTo>
                  <a:pt x="329565" y="1332865"/>
                </a:lnTo>
                <a:lnTo>
                  <a:pt x="394970" y="1299845"/>
                </a:lnTo>
                <a:lnTo>
                  <a:pt x="461010" y="1283335"/>
                </a:lnTo>
                <a:lnTo>
                  <a:pt x="527050" y="1250315"/>
                </a:lnTo>
                <a:lnTo>
                  <a:pt x="592455" y="1200785"/>
                </a:lnTo>
                <a:lnTo>
                  <a:pt x="658495" y="1135380"/>
                </a:lnTo>
                <a:lnTo>
                  <a:pt x="723900" y="1102360"/>
                </a:lnTo>
                <a:lnTo>
                  <a:pt x="789940" y="1052830"/>
                </a:lnTo>
                <a:lnTo>
                  <a:pt x="855980" y="1036320"/>
                </a:lnTo>
                <a:lnTo>
                  <a:pt x="937895" y="1003300"/>
                </a:lnTo>
                <a:lnTo>
                  <a:pt x="1003935" y="970280"/>
                </a:lnTo>
                <a:lnTo>
                  <a:pt x="1069975" y="954405"/>
                </a:lnTo>
                <a:lnTo>
                  <a:pt x="1135380" y="921385"/>
                </a:lnTo>
                <a:lnTo>
                  <a:pt x="1201420" y="888365"/>
                </a:lnTo>
                <a:lnTo>
                  <a:pt x="1267460" y="871855"/>
                </a:lnTo>
                <a:lnTo>
                  <a:pt x="1332865" y="838835"/>
                </a:lnTo>
                <a:lnTo>
                  <a:pt x="1398905" y="805815"/>
                </a:lnTo>
                <a:lnTo>
                  <a:pt x="1431925" y="723900"/>
                </a:lnTo>
                <a:lnTo>
                  <a:pt x="1431925" y="624840"/>
                </a:lnTo>
                <a:lnTo>
                  <a:pt x="1431925" y="559435"/>
                </a:lnTo>
                <a:lnTo>
                  <a:pt x="1431925" y="493395"/>
                </a:lnTo>
                <a:lnTo>
                  <a:pt x="1431925" y="411480"/>
                </a:lnTo>
                <a:lnTo>
                  <a:pt x="1431925" y="328930"/>
                </a:lnTo>
                <a:lnTo>
                  <a:pt x="1431925" y="262890"/>
                </a:lnTo>
                <a:lnTo>
                  <a:pt x="1415415" y="197485"/>
                </a:lnTo>
                <a:lnTo>
                  <a:pt x="1398905" y="131445"/>
                </a:lnTo>
                <a:lnTo>
                  <a:pt x="1431925" y="65405"/>
                </a:lnTo>
                <a:lnTo>
                  <a:pt x="1365885" y="65405"/>
                </a:lnTo>
                <a:lnTo>
                  <a:pt x="1382395" y="0"/>
                </a:lnTo>
                <a:lnTo>
                  <a:pt x="1365885" y="3302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nvCxnSpPr>
        <p:spPr>
          <a:xfrm>
            <a:off x="8152765" y="2453005"/>
            <a:ext cx="4445" cy="34671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502140" y="2453005"/>
            <a:ext cx="4445" cy="34671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818495" y="2451100"/>
            <a:ext cx="6350" cy="348615"/>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267065" y="2566670"/>
            <a:ext cx="1135380" cy="0"/>
          </a:xfrm>
          <a:prstGeom prst="straightConnector1">
            <a:avLst/>
          </a:prstGeom>
          <a:ln w="38100">
            <a:solidFill>
              <a:schemeClr val="tx2"/>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632315" y="2566670"/>
            <a:ext cx="1135380" cy="0"/>
          </a:xfrm>
          <a:prstGeom prst="straightConnector1">
            <a:avLst/>
          </a:prstGeom>
          <a:ln w="38100">
            <a:solidFill>
              <a:schemeClr val="tx2"/>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255125" y="3583305"/>
            <a:ext cx="1541145" cy="158242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40"/>
          </p:cNvCxnSpPr>
          <p:nvPr/>
        </p:nvCxnSpPr>
        <p:spPr>
          <a:xfrm flipH="1">
            <a:off x="9255760" y="4449445"/>
            <a:ext cx="1529080" cy="74930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818495" y="3604895"/>
            <a:ext cx="0" cy="904875"/>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7"/>
          </p:cNvCxnSpPr>
          <p:nvPr/>
        </p:nvCxnSpPr>
        <p:spPr>
          <a:xfrm flipV="1">
            <a:off x="10708005" y="3931920"/>
            <a:ext cx="1575435" cy="70231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0"/>
          </p:cNvCxnSpPr>
          <p:nvPr/>
        </p:nvCxnSpPr>
        <p:spPr>
          <a:xfrm flipV="1">
            <a:off x="10649585" y="3208020"/>
            <a:ext cx="1567815" cy="140208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0702925" y="4392930"/>
            <a:ext cx="1530350" cy="27940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1" idx="6"/>
          </p:cNvCxnSpPr>
          <p:nvPr/>
        </p:nvCxnSpPr>
        <p:spPr>
          <a:xfrm>
            <a:off x="10732135" y="4692650"/>
            <a:ext cx="1452245" cy="19367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02925" y="4738370"/>
            <a:ext cx="1530350" cy="64135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1" idx="3"/>
          </p:cNvCxnSpPr>
          <p:nvPr/>
        </p:nvCxnSpPr>
        <p:spPr>
          <a:xfrm>
            <a:off x="10591165" y="4750435"/>
            <a:ext cx="1576705" cy="135318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638790" y="4705350"/>
            <a:ext cx="1282065" cy="213868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9502140" y="2352675"/>
            <a:ext cx="1776730" cy="80264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9502140" y="3010535"/>
            <a:ext cx="1760220" cy="16764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8650" y="3191510"/>
            <a:ext cx="1809750" cy="32893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9057640" y="3155315"/>
            <a:ext cx="411480" cy="309626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8498205" y="3178175"/>
            <a:ext cx="970915" cy="355092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8284210" y="3092450"/>
            <a:ext cx="1234440" cy="217233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955280" y="3125470"/>
            <a:ext cx="1546860" cy="11023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8181340" y="3143885"/>
            <a:ext cx="1337310" cy="28130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9106535" y="5264785"/>
            <a:ext cx="165100" cy="1644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8948420" y="1802765"/>
            <a:ext cx="1901190" cy="460375"/>
          </a:xfrm>
          <a:prstGeom prst="rect">
            <a:avLst/>
          </a:prstGeom>
          <a:noFill/>
        </p:spPr>
        <p:txBody>
          <a:bodyPr wrap="square" rtlCol="0">
            <a:spAutoFit/>
          </a:bodyPr>
          <a:p>
            <a:r>
              <a:rPr lang="en-US" altLang="zh-CN" sz="2400" b="1">
                <a:solidFill>
                  <a:schemeClr val="tx2"/>
                </a:solidFill>
              </a:rPr>
              <a:t>Road 1</a:t>
            </a:r>
            <a:endParaRPr lang="en-US" altLang="zh-CN" sz="2400" b="1">
              <a:solidFill>
                <a:schemeClr val="tx2"/>
              </a:solidFill>
            </a:endParaRPr>
          </a:p>
        </p:txBody>
      </p:sp>
      <p:sp>
        <p:nvSpPr>
          <p:cNvPr id="47" name="文本框 46"/>
          <p:cNvSpPr txBox="1"/>
          <p:nvPr/>
        </p:nvSpPr>
        <p:spPr>
          <a:xfrm>
            <a:off x="8930005" y="6318250"/>
            <a:ext cx="1901190" cy="460375"/>
          </a:xfrm>
          <a:prstGeom prst="rect">
            <a:avLst/>
          </a:prstGeom>
          <a:noFill/>
        </p:spPr>
        <p:txBody>
          <a:bodyPr wrap="square" rtlCol="0">
            <a:spAutoFit/>
          </a:bodyPr>
          <a:p>
            <a:r>
              <a:rPr lang="en-US" altLang="zh-CN" sz="2400" b="1">
                <a:solidFill>
                  <a:schemeClr val="tx2"/>
                </a:solidFill>
              </a:rPr>
              <a:t>Road 2</a:t>
            </a:r>
            <a:endParaRPr lang="en-US" altLang="zh-CN" sz="2400" b="1">
              <a:solidFill>
                <a:schemeClr val="tx2"/>
              </a:solidFill>
            </a:endParaRPr>
          </a:p>
        </p:txBody>
      </p:sp>
      <p:cxnSp>
        <p:nvCxnSpPr>
          <p:cNvPr id="48" name="直接连接符 47"/>
          <p:cNvCxnSpPr/>
          <p:nvPr/>
        </p:nvCxnSpPr>
        <p:spPr>
          <a:xfrm flipH="1">
            <a:off x="8152130" y="3114675"/>
            <a:ext cx="2659380" cy="139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9420225" y="3048000"/>
            <a:ext cx="165100" cy="16446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0582910" y="4610100"/>
            <a:ext cx="165100" cy="16446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10850880" y="4672330"/>
            <a:ext cx="714375" cy="368300"/>
          </a:xfrm>
          <a:prstGeom prst="rect">
            <a:avLst/>
          </a:prstGeom>
          <a:noFill/>
        </p:spPr>
        <p:txBody>
          <a:bodyPr wrap="square" rtlCol="0">
            <a:spAutoFit/>
          </a:bodyPr>
          <a:p>
            <a:r>
              <a:rPr lang="en-US" altLang="zh-CN" b="1">
                <a:solidFill>
                  <a:schemeClr val="tx1">
                    <a:lumMod val="50000"/>
                    <a:lumOff val="50000"/>
                  </a:schemeClr>
                </a:solidFill>
              </a:rPr>
              <a:t>P1</a:t>
            </a:r>
            <a:endParaRPr lang="en-US" altLang="zh-CN" b="1">
              <a:solidFill>
                <a:schemeClr val="tx1">
                  <a:lumMod val="50000"/>
                  <a:lumOff val="50000"/>
                </a:schemeClr>
              </a:solidFill>
            </a:endParaRPr>
          </a:p>
        </p:txBody>
      </p:sp>
      <p:sp>
        <p:nvSpPr>
          <p:cNvPr id="50" name="文本框 49"/>
          <p:cNvSpPr txBox="1"/>
          <p:nvPr/>
        </p:nvSpPr>
        <p:spPr>
          <a:xfrm>
            <a:off x="9436100" y="3284220"/>
            <a:ext cx="714375" cy="368300"/>
          </a:xfrm>
          <a:prstGeom prst="rect">
            <a:avLst/>
          </a:prstGeom>
          <a:noFill/>
        </p:spPr>
        <p:txBody>
          <a:bodyPr wrap="square" rtlCol="0">
            <a:spAutoFit/>
          </a:bodyPr>
          <a:p>
            <a:r>
              <a:rPr lang="en-US" altLang="zh-CN" b="1">
                <a:solidFill>
                  <a:schemeClr val="tx1">
                    <a:lumMod val="50000"/>
                    <a:lumOff val="50000"/>
                  </a:schemeClr>
                </a:solidFill>
              </a:rPr>
              <a:t>P2</a:t>
            </a:r>
            <a:endParaRPr lang="en-US" altLang="zh-CN" b="1">
              <a:solidFill>
                <a:schemeClr val="tx1">
                  <a:lumMod val="50000"/>
                  <a:lumOff val="50000"/>
                </a:schemeClr>
              </a:solidFill>
            </a:endParaRPr>
          </a:p>
        </p:txBody>
      </p:sp>
      <p:sp>
        <p:nvSpPr>
          <p:cNvPr id="51" name="文本框 50"/>
          <p:cNvSpPr txBox="1"/>
          <p:nvPr/>
        </p:nvSpPr>
        <p:spPr>
          <a:xfrm>
            <a:off x="9147175" y="5379720"/>
            <a:ext cx="714375" cy="368300"/>
          </a:xfrm>
          <a:prstGeom prst="rect">
            <a:avLst/>
          </a:prstGeom>
          <a:noFill/>
        </p:spPr>
        <p:txBody>
          <a:bodyPr wrap="square" rtlCol="0">
            <a:spAutoFit/>
          </a:bodyPr>
          <a:p>
            <a:r>
              <a:rPr lang="en-US" altLang="zh-CN" b="1">
                <a:solidFill>
                  <a:schemeClr val="tx1">
                    <a:lumMod val="50000"/>
                    <a:lumOff val="50000"/>
                  </a:schemeClr>
                </a:solidFill>
              </a:rPr>
              <a:t>P3</a:t>
            </a:r>
            <a:endParaRPr lang="en-US" altLang="zh-CN" b="1">
              <a:solidFill>
                <a:schemeClr val="tx1">
                  <a:lumMod val="50000"/>
                  <a:lumOff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529965" y="2531745"/>
            <a:ext cx="5594350" cy="1014730"/>
          </a:xfrm>
          <a:prstGeom prst="rect">
            <a:avLst/>
          </a:prstGeom>
          <a:noFill/>
        </p:spPr>
        <p:txBody>
          <a:bodyPr wrap="square" rtlCol="0">
            <a:spAutoFit/>
          </a:bodyPr>
          <a:p>
            <a:pPr algn="ctr"/>
            <a:r>
              <a:rPr lang="zh-CN" altLang="en-US" sz="6000" b="1">
                <a:solidFill>
                  <a:schemeClr val="accent2">
                    <a:lumMod val="60000"/>
                    <a:lumOff val="40000"/>
                  </a:schemeClr>
                </a:solidFill>
              </a:rPr>
              <a:t>不同智能体策略</a:t>
            </a:r>
            <a:endParaRPr lang="zh-CN" altLang="en-US" sz="6000" b="1">
              <a:solidFill>
                <a:schemeClr val="accent2">
                  <a:lumMod val="60000"/>
                  <a:lumOff val="4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rgbClr val="BDB3FB"/>
            </a:solidFill>
          </a:ln>
          <a:effectLst>
            <a:outerShdw blurRad="50800" dist="38100" dir="2700000" algn="tl" rotWithShape="0">
              <a:srgbClr val="C1CFFA">
                <a:alpha val="40000"/>
              </a:srgb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rgbClr val="BDB3FB"/>
            </a:solidFill>
          </a:ln>
          <a:effectLst>
            <a:outerShdw blurRad="50800" dist="38100" dir="2700000" algn="tl" rotWithShape="0">
              <a:srgbClr val="BDB3FB">
                <a:alpha val="40000"/>
              </a:srgb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rgbClr val="BDB3FB"/>
                </a:solidFill>
              </a:rPr>
              <a:t>TargetDetector</a:t>
            </a:r>
            <a:endParaRPr lang="en-US" altLang="zh-CN" sz="2000" b="1">
              <a:solidFill>
                <a:srgbClr val="BDB3FB"/>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rgbClr val="BDB3FB"/>
                </a:solidFill>
              </a:rPr>
              <a:t>Search</a:t>
            </a:r>
            <a:endParaRPr lang="en-US" altLang="zh-CN" sz="2000" b="1">
              <a:solidFill>
                <a:srgbClr val="BDB3FB"/>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p:spPr>
        <p:txBody>
          <a:bodyPr wrap="square" rtlCol="0">
            <a:spAutoFit/>
          </a:bodyPr>
          <a:p>
            <a:pPr algn="ctr"/>
            <a:r>
              <a:rPr lang="en-US" altLang="zh-CN" sz="2000" b="1">
                <a:solidFill>
                  <a:schemeClr val="bg2">
                    <a:lumMod val="90000"/>
                  </a:schemeClr>
                </a:solidFill>
              </a:rPr>
              <a:t>Clustering</a:t>
            </a:r>
            <a:endParaRPr lang="en-US" altLang="zh-CN" sz="2000" b="1">
              <a:solidFill>
                <a:schemeClr val="bg2">
                  <a:lumMod val="90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
        <p:nvSpPr>
          <p:cNvPr id="2" name="矩形 1"/>
          <p:cNvSpPr/>
          <p:nvPr/>
        </p:nvSpPr>
        <p:spPr>
          <a:xfrm>
            <a:off x="4383405" y="3701415"/>
            <a:ext cx="6652260" cy="2658110"/>
          </a:xfrm>
          <a:prstGeom prst="rect">
            <a:avLst/>
          </a:prstGeom>
          <a:solidFill>
            <a:schemeClr val="accent6">
              <a:lumMod val="20000"/>
              <a:lumOff val="80000"/>
            </a:schemeClr>
          </a:solidFill>
          <a:ln w="50800">
            <a:solidFill>
              <a:srgbClr val="BDB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719320" y="3767455"/>
            <a:ext cx="5981065" cy="3091815"/>
          </a:xfrm>
          <a:custGeom>
            <a:avLst/>
            <a:gdLst>
              <a:gd name="connsiteX0" fmla="*/ 0 w 9419"/>
              <a:gd name="connsiteY0" fmla="*/ 0 h 3755"/>
              <a:gd name="connsiteX1" fmla="*/ 9393 w 9419"/>
              <a:gd name="connsiteY1" fmla="*/ 25 h 3755"/>
              <a:gd name="connsiteX2" fmla="*/ 9419 w 9419"/>
              <a:gd name="connsiteY2" fmla="*/ 3730 h 3755"/>
              <a:gd name="connsiteX3" fmla="*/ 0 w 9419"/>
              <a:gd name="connsiteY3" fmla="*/ 3755 h 3755"/>
              <a:gd name="connsiteX4" fmla="*/ 0 w 9419"/>
              <a:gd name="connsiteY4" fmla="*/ 0 h 3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9" h="3755">
                <a:moveTo>
                  <a:pt x="0" y="0"/>
                </a:moveTo>
                <a:lnTo>
                  <a:pt x="9393" y="25"/>
                </a:lnTo>
                <a:lnTo>
                  <a:pt x="9419" y="3730"/>
                </a:lnTo>
                <a:lnTo>
                  <a:pt x="0" y="3755"/>
                </a:lnTo>
                <a:lnTo>
                  <a:pt x="0" y="0"/>
                </a:lnTo>
                <a:close/>
              </a:path>
            </a:pathLst>
          </a:custGeom>
          <a:noFill/>
        </p:spPr>
        <p:txBody>
          <a:bodyPr wrap="square" rtlCol="0">
            <a:spAutoFit/>
          </a:bodyPr>
          <a:p>
            <a:pPr fontAlgn="auto">
              <a:lnSpc>
                <a:spcPct val="150000"/>
              </a:lnSpc>
              <a:spcAft>
                <a:spcPts val="600"/>
              </a:spcAft>
            </a:pPr>
            <a:r>
              <a:rPr lang="en-US" altLang="zh-CN" sz="2400" b="1">
                <a:solidFill>
                  <a:schemeClr val="tx2"/>
                </a:solidFill>
                <a:sym typeface="+mn-ea"/>
              </a:rPr>
              <a:t>       </a:t>
            </a:r>
            <a:r>
              <a:rPr lang="zh-CN" altLang="en-US" sz="2400" b="1">
                <a:solidFill>
                  <a:schemeClr val="tx2"/>
                </a:solidFill>
                <a:sym typeface="+mn-ea"/>
              </a:rPr>
              <a:t>对警察、医疗队、火警三类智能体进行针对性优化，从总体上提升救援效率</a:t>
            </a:r>
            <a:endParaRPr lang="zh-CN" altLang="en-US" sz="2400" b="1">
              <a:solidFill>
                <a:schemeClr val="tx2"/>
              </a:solidFill>
              <a:sym typeface="+mn-ea"/>
            </a:endParaRPr>
          </a:p>
          <a:p>
            <a:pPr marL="342900" indent="-342900" fontAlgn="auto">
              <a:lnSpc>
                <a:spcPct val="150000"/>
              </a:lnSpc>
              <a:spcAft>
                <a:spcPts val="600"/>
              </a:spcAft>
              <a:buFont typeface="Wingdings" panose="05000000000000000000" charset="0"/>
              <a:buChar char=""/>
            </a:pPr>
            <a:r>
              <a:rPr lang="zh-CN" altLang="en-US" sz="2400" b="1">
                <a:solidFill>
                  <a:schemeClr val="tx2"/>
                </a:solidFill>
                <a:sym typeface="+mn-ea"/>
              </a:rPr>
              <a:t>高效确定目标</a:t>
            </a:r>
            <a:endParaRPr lang="zh-CN" altLang="en-US" sz="2400" b="1">
              <a:solidFill>
                <a:schemeClr val="tx2"/>
              </a:solidFill>
              <a:sym typeface="+mn-ea"/>
            </a:endParaRPr>
          </a:p>
          <a:p>
            <a:pPr marL="342900" indent="-342900" fontAlgn="auto">
              <a:lnSpc>
                <a:spcPct val="150000"/>
              </a:lnSpc>
              <a:spcAft>
                <a:spcPts val="600"/>
              </a:spcAft>
              <a:buFont typeface="Wingdings" panose="05000000000000000000" charset="0"/>
              <a:buChar char=""/>
            </a:pPr>
            <a:r>
              <a:rPr lang="zh-CN" altLang="en-US" sz="2400" b="1">
                <a:solidFill>
                  <a:schemeClr val="tx2"/>
                </a:solidFill>
                <a:sym typeface="+mn-ea"/>
              </a:rPr>
              <a:t>高效进行搜寻</a:t>
            </a:r>
            <a:endParaRPr lang="zh-CN" altLang="en-US" sz="2400" b="1">
              <a:solidFill>
                <a:schemeClr val="tx2"/>
              </a:solidFill>
              <a:sym typeface="+mn-ea"/>
            </a:endParaRPr>
          </a:p>
          <a:p>
            <a:pPr fontAlgn="auto">
              <a:lnSpc>
                <a:spcPct val="150000"/>
              </a:lnSpc>
            </a:pPr>
            <a:endParaRPr lang="zh-CN" altLang="en-US" sz="2400" b="1">
              <a:solidFill>
                <a:schemeClr val="tx2"/>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307715" y="2921635"/>
            <a:ext cx="5594350" cy="1014730"/>
          </a:xfrm>
          <a:prstGeom prst="rect">
            <a:avLst/>
          </a:prstGeom>
          <a:noFill/>
        </p:spPr>
        <p:txBody>
          <a:bodyPr wrap="square" rtlCol="0">
            <a:spAutoFit/>
          </a:bodyPr>
          <a:p>
            <a:pPr algn="ctr"/>
            <a:r>
              <a:rPr lang="zh-CN" altLang="en-US" sz="6000" b="1">
                <a:solidFill>
                  <a:srgbClr val="00B0F0"/>
                </a:solidFill>
              </a:rPr>
              <a:t>警察策略</a:t>
            </a:r>
            <a:endParaRPr lang="zh-CN" altLang="en-US" sz="6000" b="1">
              <a:solidFill>
                <a:srgbClr val="00B0F0"/>
              </a:solidFill>
            </a:endParaRPr>
          </a:p>
        </p:txBody>
      </p:sp>
      <p:pic>
        <p:nvPicPr>
          <p:cNvPr id="3" name="图片 2"/>
          <p:cNvPicPr>
            <a:picLocks noChangeAspect="1"/>
          </p:cNvPicPr>
          <p:nvPr/>
        </p:nvPicPr>
        <p:blipFill>
          <a:blip r:embed="rId1"/>
          <a:stretch>
            <a:fillRect/>
          </a:stretch>
        </p:blipFill>
        <p:spPr>
          <a:xfrm>
            <a:off x="5791200" y="1838325"/>
            <a:ext cx="609600" cy="742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避难所优先</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寻路</a:t>
            </a:r>
            <a:endParaRPr lang="zh-CN" altLang="en-US" sz="2800" b="1">
              <a:solidFill>
                <a:srgbClr val="00B0F0"/>
              </a:solidFill>
              <a:sym typeface="+mn-ea"/>
            </a:endParaRPr>
          </a:p>
        </p:txBody>
      </p:sp>
      <p:sp>
        <p:nvSpPr>
          <p:cNvPr id="6" name="文本框 5"/>
          <p:cNvSpPr txBox="1"/>
          <p:nvPr/>
        </p:nvSpPr>
        <p:spPr>
          <a:xfrm>
            <a:off x="1152525" y="2164080"/>
            <a:ext cx="9707880" cy="2306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若广播频道数大于</a:t>
            </a:r>
            <a:r>
              <a:rPr lang="en-US" altLang="zh-CN" sz="2400">
                <a:solidFill>
                  <a:schemeClr val="tx1">
                    <a:lumMod val="50000"/>
                    <a:lumOff val="50000"/>
                  </a:schemeClr>
                </a:solidFill>
              </a:rPr>
              <a:t>1</a:t>
            </a:r>
            <a:r>
              <a:rPr lang="zh-CN" altLang="en-US" sz="2400">
                <a:solidFill>
                  <a:schemeClr val="tx1">
                    <a:lumMod val="50000"/>
                    <a:lumOff val="50000"/>
                  </a:schemeClr>
                </a:solidFill>
              </a:rPr>
              <a:t>，首先分配曼哈顿距离最近的相等数量的警察去查看避难所的入口是否被堵塞</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若广播频道数等于</a:t>
            </a:r>
            <a:r>
              <a:rPr lang="en-US" altLang="zh-CN" sz="2400">
                <a:solidFill>
                  <a:schemeClr val="tx1">
                    <a:lumMod val="50000"/>
                    <a:lumOff val="50000"/>
                  </a:schemeClr>
                </a:solidFill>
              </a:rPr>
              <a:t>1</a:t>
            </a:r>
            <a:r>
              <a:rPr lang="zh-CN" altLang="en-US" sz="2400">
                <a:solidFill>
                  <a:schemeClr val="tx1">
                    <a:lumMod val="50000"/>
                    <a:lumOff val="50000"/>
                  </a:schemeClr>
                </a:solidFill>
              </a:rPr>
              <a:t>，要求避难所所在聚类对应的警察去查看入口是否被堵塞</a:t>
            </a:r>
            <a:endParaRPr lang="zh-CN" altLang="en-US" sz="2400">
              <a:solidFill>
                <a:schemeClr val="tx1">
                  <a:lumMod val="50000"/>
                  <a:lumOff val="50000"/>
                </a:schemeClr>
              </a:solidFill>
            </a:endParaRPr>
          </a:p>
        </p:txBody>
      </p:sp>
      <p:sp>
        <p:nvSpPr>
          <p:cNvPr id="11" name="矩形 10"/>
          <p:cNvSpPr/>
          <p:nvPr/>
        </p:nvSpPr>
        <p:spPr>
          <a:xfrm>
            <a:off x="7415530" y="5714365"/>
            <a:ext cx="542925" cy="196215"/>
          </a:xfrm>
          <a:prstGeom prst="rect">
            <a:avLst/>
          </a:prstGeom>
          <a:solidFill>
            <a:srgbClr val="ABB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箭头连接符 18"/>
          <p:cNvCxnSpPr/>
          <p:nvPr/>
        </p:nvCxnSpPr>
        <p:spPr>
          <a:xfrm flipV="1">
            <a:off x="3560445" y="5708650"/>
            <a:ext cx="3078480" cy="135890"/>
          </a:xfrm>
          <a:prstGeom prst="straightConnector1">
            <a:avLst/>
          </a:prstGeom>
          <a:ln w="508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1420000">
            <a:off x="3430270" y="5227955"/>
            <a:ext cx="3089275" cy="460375"/>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rgbClr val="00B0F0"/>
                </a:solidFill>
                <a:effectLst/>
                <a:latin typeface="Times New Roman" panose="02020803070505020304" charset="0"/>
                <a:cs typeface="Times New Roman" panose="02020803070505020304" charset="0"/>
              </a:rPr>
              <a:t>GO!GO!GO!</a:t>
            </a:r>
            <a:endParaRPr lang="en-US" altLang="zh-CN" sz="2400" b="1">
              <a:solidFill>
                <a:srgbClr val="00B0F0"/>
              </a:solidFill>
              <a:effectLst/>
              <a:latin typeface="Times New Roman" panose="02020803070505020304" charset="0"/>
              <a:cs typeface="Times New Roman" panose="02020803070505020304" charset="0"/>
            </a:endParaRPr>
          </a:p>
        </p:txBody>
      </p:sp>
      <p:pic>
        <p:nvPicPr>
          <p:cNvPr id="8" name="图片 7"/>
          <p:cNvPicPr>
            <a:picLocks noChangeAspect="1"/>
          </p:cNvPicPr>
          <p:nvPr/>
        </p:nvPicPr>
        <p:blipFill>
          <a:blip r:embed="rId1"/>
          <a:stretch>
            <a:fillRect/>
          </a:stretch>
        </p:blipFill>
        <p:spPr>
          <a:xfrm>
            <a:off x="1784985" y="4799330"/>
            <a:ext cx="1201420" cy="1464310"/>
          </a:xfrm>
          <a:prstGeom prst="rect">
            <a:avLst/>
          </a:prstGeom>
        </p:spPr>
      </p:pic>
      <p:pic>
        <p:nvPicPr>
          <p:cNvPr id="13" name="图片 12" descr="&amp;pky8295192682&amp;"/>
          <p:cNvPicPr>
            <a:picLocks noChangeAspect="1"/>
          </p:cNvPicPr>
          <p:nvPr/>
        </p:nvPicPr>
        <p:blipFill>
          <a:blip r:embed="rId2"/>
          <a:stretch>
            <a:fillRect/>
          </a:stretch>
        </p:blipFill>
        <p:spPr>
          <a:xfrm>
            <a:off x="6854825" y="4652645"/>
            <a:ext cx="3178810" cy="1589405"/>
          </a:xfrm>
          <a:prstGeom prst="rect">
            <a:avLst/>
          </a:prstGeom>
        </p:spPr>
      </p:pic>
      <p:sp>
        <p:nvSpPr>
          <p:cNvPr id="14" name="矩形 13"/>
          <p:cNvSpPr/>
          <p:nvPr/>
        </p:nvSpPr>
        <p:spPr>
          <a:xfrm>
            <a:off x="7190105" y="5666740"/>
            <a:ext cx="993775" cy="291465"/>
          </a:xfrm>
          <a:prstGeom prst="rect">
            <a:avLst/>
          </a:prstGeom>
          <a:noFill/>
          <a:ln>
            <a:noFill/>
          </a:ln>
        </p:spPr>
        <p:txBody>
          <a:bodyPr wrap="square" rtlCol="0" anchor="t">
            <a:spAutoFit/>
          </a:bodyPr>
          <a:p>
            <a:pPr algn="ctr"/>
            <a:r>
              <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REFUGE</a:t>
            </a:r>
            <a:endPar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五级道路分配</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寻路</a:t>
            </a:r>
            <a:endParaRPr lang="zh-CN" altLang="en-US" sz="2800" b="1">
              <a:solidFill>
                <a:srgbClr val="00B0F0"/>
              </a:solidFill>
              <a:sym typeface="+mn-ea"/>
            </a:endParaRPr>
          </a:p>
        </p:txBody>
      </p:sp>
      <p:sp>
        <p:nvSpPr>
          <p:cNvPr id="6" name="文本框 5"/>
          <p:cNvSpPr txBox="1"/>
          <p:nvPr/>
        </p:nvSpPr>
        <p:spPr>
          <a:xfrm>
            <a:off x="1263650" y="1802130"/>
            <a:ext cx="9707880" cy="286131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第一级：火警、医疗队被困并发出呼救</a:t>
            </a:r>
            <a:r>
              <a:rPr lang="en-US" altLang="zh-CN" sz="2400">
                <a:solidFill>
                  <a:schemeClr val="tx1">
                    <a:lumMod val="50000"/>
                    <a:lumOff val="50000"/>
                  </a:schemeClr>
                </a:solidFill>
              </a:rPr>
              <a:t>(CommandPolice)</a:t>
            </a:r>
            <a:r>
              <a:rPr lang="zh-CN" altLang="en-US" sz="2400">
                <a:solidFill>
                  <a:schemeClr val="tx1">
                    <a:lumMod val="50000"/>
                    <a:lumOff val="50000"/>
                  </a:schemeClr>
                </a:solidFill>
              </a:rPr>
              <a:t>的道路</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第二级：视线内避难所入口、加油站附近道路、火警医疗队被困道路</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第三级：视线内消防栓所在道路</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第四级：视线内平民被困建筑的入口、平民被困的道路</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第五级：其余非入口道路</a:t>
            </a:r>
            <a:endParaRPr lang="zh-CN" altLang="en-US" sz="2400">
              <a:solidFill>
                <a:schemeClr val="tx1">
                  <a:lumMod val="50000"/>
                  <a:lumOff val="50000"/>
                </a:schemeClr>
              </a:solidFill>
            </a:endParaRPr>
          </a:p>
        </p:txBody>
      </p:sp>
      <p:cxnSp>
        <p:nvCxnSpPr>
          <p:cNvPr id="19" name="直接箭头连接符 18"/>
          <p:cNvCxnSpPr/>
          <p:nvPr/>
        </p:nvCxnSpPr>
        <p:spPr>
          <a:xfrm flipV="1">
            <a:off x="3846195" y="5868670"/>
            <a:ext cx="3078480" cy="135890"/>
          </a:xfrm>
          <a:prstGeom prst="straightConnector1">
            <a:avLst/>
          </a:prstGeom>
          <a:ln w="508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21420000">
            <a:off x="3716020" y="5327650"/>
            <a:ext cx="3089275" cy="460375"/>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2400" b="1">
                <a:solidFill>
                  <a:srgbClr val="00B0F0"/>
                </a:solidFill>
                <a:effectLst/>
                <a:latin typeface="Times New Roman" panose="02020803070505020304" charset="0"/>
                <a:cs typeface="Times New Roman" panose="02020803070505020304" charset="0"/>
              </a:rPr>
              <a:t>选择目标道路</a:t>
            </a:r>
            <a:endParaRPr lang="zh-CN" altLang="en-US" sz="2400" b="1">
              <a:solidFill>
                <a:srgbClr val="00B0F0"/>
              </a:solidFill>
              <a:effectLst/>
              <a:latin typeface="Times New Roman" panose="02020803070505020304" charset="0"/>
              <a:cs typeface="Times New Roman" panose="02020803070505020304" charset="0"/>
            </a:endParaRPr>
          </a:p>
        </p:txBody>
      </p:sp>
      <p:pic>
        <p:nvPicPr>
          <p:cNvPr id="20" name="图片 19" descr="&amp;pky8318411044&amp;"/>
          <p:cNvPicPr>
            <a:picLocks noChangeAspect="1"/>
          </p:cNvPicPr>
          <p:nvPr/>
        </p:nvPicPr>
        <p:blipFill>
          <a:blip r:embed="rId1"/>
          <a:stretch>
            <a:fillRect/>
          </a:stretch>
        </p:blipFill>
        <p:spPr>
          <a:xfrm>
            <a:off x="7158355" y="4751070"/>
            <a:ext cx="3161030" cy="1778000"/>
          </a:xfrm>
          <a:prstGeom prst="rect">
            <a:avLst/>
          </a:prstGeom>
        </p:spPr>
      </p:pic>
      <p:grpSp>
        <p:nvGrpSpPr>
          <p:cNvPr id="18" name="组合 17"/>
          <p:cNvGrpSpPr/>
          <p:nvPr/>
        </p:nvGrpSpPr>
        <p:grpSpPr>
          <a:xfrm>
            <a:off x="1224915" y="4611370"/>
            <a:ext cx="2348230" cy="1917065"/>
            <a:chOff x="1929" y="7262"/>
            <a:chExt cx="3698" cy="3019"/>
          </a:xfrm>
        </p:grpSpPr>
        <p:pic>
          <p:nvPicPr>
            <p:cNvPr id="8" name="图片 7" descr="C:/Users/optimism/AppData/Local/Temp/kaimatting/20201118002515/output_aiMatting_20201118002826.pngoutput_aiMatting_20201118002826"/>
            <p:cNvPicPr>
              <a:picLocks noChangeAspect="1"/>
            </p:cNvPicPr>
            <p:nvPr/>
          </p:nvPicPr>
          <p:blipFill>
            <a:blip r:embed="rId2"/>
            <a:stretch>
              <a:fillRect/>
            </a:stretch>
          </p:blipFill>
          <p:spPr>
            <a:xfrm>
              <a:off x="1929" y="7548"/>
              <a:ext cx="2175" cy="1599"/>
            </a:xfrm>
            <a:prstGeom prst="rect">
              <a:avLst/>
            </a:prstGeom>
          </p:spPr>
        </p:pic>
        <p:pic>
          <p:nvPicPr>
            <p:cNvPr id="14" name="图片 13" descr="C:/Users/optimism/AppData/Local/Temp/kaimatting/20201118002515/output_aiMatting_20201118002826.pngoutput_aiMatting_20201118002826"/>
            <p:cNvPicPr>
              <a:picLocks noChangeAspect="1"/>
            </p:cNvPicPr>
            <p:nvPr/>
          </p:nvPicPr>
          <p:blipFill>
            <a:blip r:embed="rId2"/>
            <a:stretch>
              <a:fillRect/>
            </a:stretch>
          </p:blipFill>
          <p:spPr>
            <a:xfrm>
              <a:off x="1929" y="8683"/>
              <a:ext cx="2175" cy="1599"/>
            </a:xfrm>
            <a:prstGeom prst="rect">
              <a:avLst/>
            </a:prstGeom>
          </p:spPr>
        </p:pic>
        <p:pic>
          <p:nvPicPr>
            <p:cNvPr id="15" name="图片 14" descr="C:/Users/optimism/AppData/Local/Temp/kaimatting/20201118002515/output_aiMatting_20201118002826.pngoutput_aiMatting_20201118002826"/>
            <p:cNvPicPr>
              <a:picLocks noChangeAspect="1"/>
            </p:cNvPicPr>
            <p:nvPr/>
          </p:nvPicPr>
          <p:blipFill>
            <a:blip r:embed="rId2"/>
            <a:stretch>
              <a:fillRect/>
            </a:stretch>
          </p:blipFill>
          <p:spPr>
            <a:xfrm>
              <a:off x="3453" y="7482"/>
              <a:ext cx="2175" cy="1599"/>
            </a:xfrm>
            <a:prstGeom prst="rect">
              <a:avLst/>
            </a:prstGeom>
          </p:spPr>
        </p:pic>
        <p:pic>
          <p:nvPicPr>
            <p:cNvPr id="16" name="图片 15" descr="C:/Users/optimism/AppData/Local/Temp/kaimatting/20201118002515/output_aiMatting_20201118002826.pngoutput_aiMatting_20201118002826"/>
            <p:cNvPicPr>
              <a:picLocks noChangeAspect="1"/>
            </p:cNvPicPr>
            <p:nvPr/>
          </p:nvPicPr>
          <p:blipFill>
            <a:blip r:embed="rId2"/>
            <a:stretch>
              <a:fillRect/>
            </a:stretch>
          </p:blipFill>
          <p:spPr>
            <a:xfrm>
              <a:off x="3453" y="8683"/>
              <a:ext cx="2175" cy="1599"/>
            </a:xfrm>
            <a:prstGeom prst="rect">
              <a:avLst/>
            </a:prstGeom>
          </p:spPr>
        </p:pic>
        <p:pic>
          <p:nvPicPr>
            <p:cNvPr id="9" name="图片 8"/>
            <p:cNvPicPr>
              <a:picLocks noChangeAspect="1"/>
            </p:cNvPicPr>
            <p:nvPr/>
          </p:nvPicPr>
          <p:blipFill>
            <a:blip r:embed="rId3"/>
            <a:stretch>
              <a:fillRect/>
            </a:stretch>
          </p:blipFill>
          <p:spPr>
            <a:xfrm>
              <a:off x="2566" y="7262"/>
              <a:ext cx="886" cy="1079"/>
            </a:xfrm>
            <a:prstGeom prst="rect">
              <a:avLst/>
            </a:prstGeom>
          </p:spPr>
        </p:pic>
        <p:pic>
          <p:nvPicPr>
            <p:cNvPr id="10" name="图片 9"/>
            <p:cNvPicPr>
              <a:picLocks noChangeAspect="1"/>
            </p:cNvPicPr>
            <p:nvPr/>
          </p:nvPicPr>
          <p:blipFill>
            <a:blip r:embed="rId3"/>
            <a:stretch>
              <a:fillRect/>
            </a:stretch>
          </p:blipFill>
          <p:spPr>
            <a:xfrm>
              <a:off x="4097" y="7262"/>
              <a:ext cx="886" cy="1079"/>
            </a:xfrm>
            <a:prstGeom prst="rect">
              <a:avLst/>
            </a:prstGeom>
          </p:spPr>
        </p:pic>
        <p:pic>
          <p:nvPicPr>
            <p:cNvPr id="11" name="图片 10"/>
            <p:cNvPicPr>
              <a:picLocks noChangeAspect="1"/>
            </p:cNvPicPr>
            <p:nvPr/>
          </p:nvPicPr>
          <p:blipFill>
            <a:blip r:embed="rId3"/>
            <a:stretch>
              <a:fillRect/>
            </a:stretch>
          </p:blipFill>
          <p:spPr>
            <a:xfrm>
              <a:off x="4104" y="8683"/>
              <a:ext cx="886" cy="1079"/>
            </a:xfrm>
            <a:prstGeom prst="rect">
              <a:avLst/>
            </a:prstGeom>
          </p:spPr>
        </p:pic>
        <p:pic>
          <p:nvPicPr>
            <p:cNvPr id="13" name="图片 12"/>
            <p:cNvPicPr>
              <a:picLocks noChangeAspect="1"/>
            </p:cNvPicPr>
            <p:nvPr/>
          </p:nvPicPr>
          <p:blipFill>
            <a:blip r:embed="rId3"/>
            <a:stretch>
              <a:fillRect/>
            </a:stretch>
          </p:blipFill>
          <p:spPr>
            <a:xfrm>
              <a:off x="2567" y="8683"/>
              <a:ext cx="886" cy="1079"/>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pic>
        <p:nvPicPr>
          <p:cNvPr id="26" name="图片 25" descr="地图图标 (1)"/>
          <p:cNvPicPr>
            <a:picLocks noChangeAspect="1"/>
          </p:cNvPicPr>
          <p:nvPr/>
        </p:nvPicPr>
        <p:blipFill>
          <a:blip r:embed="rId1"/>
          <a:srcRect r="18855"/>
          <a:stretch>
            <a:fillRect/>
          </a:stretch>
        </p:blipFill>
        <p:spPr>
          <a:xfrm>
            <a:off x="4926330" y="1742440"/>
            <a:ext cx="5203190" cy="6432550"/>
          </a:xfrm>
          <a:prstGeom prst="rect">
            <a:avLst/>
          </a:prstGeom>
        </p:spPr>
      </p:pic>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清理所属聚类障碍</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寻路</a:t>
            </a:r>
            <a:endParaRPr lang="zh-CN" altLang="en-US" sz="2800" b="1">
              <a:solidFill>
                <a:srgbClr val="00B0F0"/>
              </a:solidFill>
              <a:sym typeface="+mn-ea"/>
            </a:endParaRPr>
          </a:p>
        </p:txBody>
      </p:sp>
      <p:sp>
        <p:nvSpPr>
          <p:cNvPr id="6" name="文本框 5"/>
          <p:cNvSpPr txBox="1"/>
          <p:nvPr/>
        </p:nvSpPr>
        <p:spPr>
          <a:xfrm>
            <a:off x="1250950" y="2118995"/>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将聚类内部道路再次分为两级，进行清障工作</a:t>
            </a:r>
            <a:endParaRPr lang="zh-CN" altLang="en-US" sz="2400">
              <a:solidFill>
                <a:schemeClr val="tx1">
                  <a:lumMod val="50000"/>
                  <a:lumOff val="50000"/>
                </a:schemeClr>
              </a:solidFill>
            </a:endParaRPr>
          </a:p>
        </p:txBody>
      </p:sp>
      <p:sp>
        <p:nvSpPr>
          <p:cNvPr id="13" name="圆角矩形 12"/>
          <p:cNvSpPr/>
          <p:nvPr/>
        </p:nvSpPr>
        <p:spPr>
          <a:xfrm>
            <a:off x="5493385" y="358330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5493385" y="5131435"/>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7880985" y="370395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7889875" y="5287645"/>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箭头连接符 21"/>
          <p:cNvCxnSpPr>
            <a:stCxn id="15" idx="3"/>
            <a:endCxn id="13" idx="1"/>
          </p:cNvCxnSpPr>
          <p:nvPr/>
        </p:nvCxnSpPr>
        <p:spPr>
          <a:xfrm>
            <a:off x="3337560" y="3508375"/>
            <a:ext cx="2155825" cy="678180"/>
          </a:xfrm>
          <a:prstGeom prst="straightConnector1">
            <a:avLst/>
          </a:prstGeom>
          <a:ln w="50800">
            <a:solidFill>
              <a:srgbClr val="FF42B8"/>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3"/>
            <a:endCxn id="18" idx="1"/>
          </p:cNvCxnSpPr>
          <p:nvPr/>
        </p:nvCxnSpPr>
        <p:spPr>
          <a:xfrm>
            <a:off x="3335020" y="4186555"/>
            <a:ext cx="4545965" cy="12065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3"/>
            <a:endCxn id="17" idx="1"/>
          </p:cNvCxnSpPr>
          <p:nvPr/>
        </p:nvCxnSpPr>
        <p:spPr>
          <a:xfrm>
            <a:off x="3337560" y="5297170"/>
            <a:ext cx="2155825" cy="455930"/>
          </a:xfrm>
          <a:prstGeom prst="straightConnector1">
            <a:avLst/>
          </a:prstGeom>
          <a:ln w="50800">
            <a:solidFill>
              <a:srgbClr val="DC58FF"/>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1" idx="1"/>
          </p:cNvCxnSpPr>
          <p:nvPr/>
        </p:nvCxnSpPr>
        <p:spPr>
          <a:xfrm flipV="1">
            <a:off x="3716655" y="5890895"/>
            <a:ext cx="4157345" cy="447040"/>
          </a:xfrm>
          <a:prstGeom prst="straightConnector1">
            <a:avLst/>
          </a:prstGeom>
          <a:ln w="50800">
            <a:solidFill>
              <a:srgbClr val="FEFF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rot="1020000">
            <a:off x="2802255" y="3409315"/>
            <a:ext cx="3089275" cy="460375"/>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2400" b="1">
                <a:solidFill>
                  <a:srgbClr val="00B0F0"/>
                </a:solidFill>
                <a:effectLst/>
                <a:latin typeface="Times New Roman" panose="02020803070505020304" charset="0"/>
                <a:cs typeface="Times New Roman" panose="02020803070505020304" charset="0"/>
              </a:rPr>
              <a:t>自己的聚类</a:t>
            </a:r>
            <a:endParaRPr lang="zh-CN" altLang="en-US" sz="2400" b="1">
              <a:solidFill>
                <a:srgbClr val="00B0F0"/>
              </a:solidFill>
              <a:effectLst/>
              <a:latin typeface="Times New Roman" panose="02020803070505020304" charset="0"/>
              <a:cs typeface="Times New Roman" panose="02020803070505020304" charset="0"/>
            </a:endParaRPr>
          </a:p>
        </p:txBody>
      </p:sp>
      <p:grpSp>
        <p:nvGrpSpPr>
          <p:cNvPr id="20" name="组合 19"/>
          <p:cNvGrpSpPr/>
          <p:nvPr/>
        </p:nvGrpSpPr>
        <p:grpSpPr>
          <a:xfrm>
            <a:off x="1956435" y="2828925"/>
            <a:ext cx="1790065" cy="3792855"/>
            <a:chOff x="3456" y="4305"/>
            <a:chExt cx="2819" cy="5973"/>
          </a:xfrm>
        </p:grpSpPr>
        <p:pic>
          <p:nvPicPr>
            <p:cNvPr id="8" name="图片 7" descr="C:/Users/optimism/AppData/Local/Temp/kaimatting/20201118002515/output_aiMatting_20201118002826.pngoutput_aiMatting_20201118002826"/>
            <p:cNvPicPr>
              <a:picLocks noChangeAspect="1"/>
            </p:cNvPicPr>
            <p:nvPr/>
          </p:nvPicPr>
          <p:blipFill>
            <a:blip r:embed="rId2"/>
            <a:stretch>
              <a:fillRect/>
            </a:stretch>
          </p:blipFill>
          <p:spPr>
            <a:xfrm>
              <a:off x="4101" y="6108"/>
              <a:ext cx="2175" cy="1599"/>
            </a:xfrm>
            <a:prstGeom prst="rect">
              <a:avLst/>
            </a:prstGeom>
          </p:spPr>
        </p:pic>
        <p:pic>
          <p:nvPicPr>
            <p:cNvPr id="14" name="图片 13" descr="C:/Users/optimism/AppData/Local/Temp/kaimatting/20201118002515/output_aiMatting_20201118002826.pngoutput_aiMatting_20201118002826"/>
            <p:cNvPicPr>
              <a:picLocks noChangeAspect="1"/>
            </p:cNvPicPr>
            <p:nvPr/>
          </p:nvPicPr>
          <p:blipFill>
            <a:blip r:embed="rId2"/>
            <a:stretch>
              <a:fillRect/>
            </a:stretch>
          </p:blipFill>
          <p:spPr>
            <a:xfrm>
              <a:off x="4101" y="8680"/>
              <a:ext cx="2175" cy="1599"/>
            </a:xfrm>
            <a:prstGeom prst="rect">
              <a:avLst/>
            </a:prstGeom>
          </p:spPr>
        </p:pic>
        <p:pic>
          <p:nvPicPr>
            <p:cNvPr id="15" name="图片 14" descr="C:/Users/optimism/AppData/Local/Temp/kaimatting/20201118002515/output_aiMatting_20201118002826.pngoutput_aiMatting_20201118002826"/>
            <p:cNvPicPr>
              <a:picLocks noChangeAspect="1"/>
            </p:cNvPicPr>
            <p:nvPr/>
          </p:nvPicPr>
          <p:blipFill>
            <a:blip r:embed="rId2"/>
            <a:stretch>
              <a:fillRect/>
            </a:stretch>
          </p:blipFill>
          <p:spPr>
            <a:xfrm>
              <a:off x="3456" y="4575"/>
              <a:ext cx="2175" cy="1599"/>
            </a:xfrm>
            <a:prstGeom prst="rect">
              <a:avLst/>
            </a:prstGeom>
          </p:spPr>
        </p:pic>
        <p:pic>
          <p:nvPicPr>
            <p:cNvPr id="16" name="图片 15" descr="C:/Users/optimism/AppData/Local/Temp/kaimatting/20201118002515/output_aiMatting_20201118002826.pngoutput_aiMatting_20201118002826"/>
            <p:cNvPicPr>
              <a:picLocks noChangeAspect="1"/>
            </p:cNvPicPr>
            <p:nvPr/>
          </p:nvPicPr>
          <p:blipFill>
            <a:blip r:embed="rId2"/>
            <a:stretch>
              <a:fillRect/>
            </a:stretch>
          </p:blipFill>
          <p:spPr>
            <a:xfrm>
              <a:off x="3456" y="7392"/>
              <a:ext cx="2175" cy="1599"/>
            </a:xfrm>
            <a:prstGeom prst="rect">
              <a:avLst/>
            </a:prstGeom>
          </p:spPr>
        </p:pic>
        <p:pic>
          <p:nvPicPr>
            <p:cNvPr id="9" name="图片 8"/>
            <p:cNvPicPr>
              <a:picLocks noChangeAspect="1"/>
            </p:cNvPicPr>
            <p:nvPr/>
          </p:nvPicPr>
          <p:blipFill>
            <a:blip r:embed="rId3"/>
            <a:stretch>
              <a:fillRect/>
            </a:stretch>
          </p:blipFill>
          <p:spPr>
            <a:xfrm>
              <a:off x="4126" y="4305"/>
              <a:ext cx="878" cy="1070"/>
            </a:xfrm>
            <a:prstGeom prst="rect">
              <a:avLst/>
            </a:prstGeom>
          </p:spPr>
        </p:pic>
        <p:pic>
          <p:nvPicPr>
            <p:cNvPr id="10" name="图片 9"/>
            <p:cNvPicPr>
              <a:picLocks noChangeAspect="1"/>
            </p:cNvPicPr>
            <p:nvPr/>
          </p:nvPicPr>
          <p:blipFill>
            <a:blip r:embed="rId3"/>
            <a:stretch>
              <a:fillRect/>
            </a:stretch>
          </p:blipFill>
          <p:spPr>
            <a:xfrm>
              <a:off x="4749" y="5908"/>
              <a:ext cx="878" cy="1070"/>
            </a:xfrm>
            <a:prstGeom prst="rect">
              <a:avLst/>
            </a:prstGeom>
          </p:spPr>
        </p:pic>
        <p:pic>
          <p:nvPicPr>
            <p:cNvPr id="11" name="图片 10"/>
            <p:cNvPicPr>
              <a:picLocks noChangeAspect="1"/>
            </p:cNvPicPr>
            <p:nvPr/>
          </p:nvPicPr>
          <p:blipFill>
            <a:blip r:embed="rId3"/>
            <a:stretch>
              <a:fillRect/>
            </a:stretch>
          </p:blipFill>
          <p:spPr>
            <a:xfrm>
              <a:off x="4101" y="7222"/>
              <a:ext cx="878" cy="1070"/>
            </a:xfrm>
            <a:prstGeom prst="rect">
              <a:avLst/>
            </a:prstGeom>
          </p:spPr>
        </p:pic>
        <p:pic>
          <p:nvPicPr>
            <p:cNvPr id="12" name="图片 11"/>
            <p:cNvPicPr>
              <a:picLocks noChangeAspect="1"/>
            </p:cNvPicPr>
            <p:nvPr/>
          </p:nvPicPr>
          <p:blipFill>
            <a:blip r:embed="rId3"/>
            <a:stretch>
              <a:fillRect/>
            </a:stretch>
          </p:blipFill>
          <p:spPr>
            <a:xfrm>
              <a:off x="4824" y="8500"/>
              <a:ext cx="878" cy="1070"/>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pic>
        <p:nvPicPr>
          <p:cNvPr id="26" name="图片 25" descr="地图图标 (1)"/>
          <p:cNvPicPr>
            <a:picLocks noChangeAspect="1"/>
          </p:cNvPicPr>
          <p:nvPr/>
        </p:nvPicPr>
        <p:blipFill>
          <a:blip r:embed="rId1"/>
          <a:srcRect r="18855"/>
          <a:stretch>
            <a:fillRect/>
          </a:stretch>
        </p:blipFill>
        <p:spPr>
          <a:xfrm>
            <a:off x="2849245" y="1648460"/>
            <a:ext cx="5415915" cy="6695440"/>
          </a:xfrm>
          <a:prstGeom prst="rect">
            <a:avLst/>
          </a:prstGeom>
        </p:spPr>
      </p:pic>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7855585" cy="768350"/>
          </a:xfrm>
          <a:prstGeom prst="rect">
            <a:avLst/>
          </a:prstGeom>
          <a:noFill/>
        </p:spPr>
        <p:txBody>
          <a:bodyPr wrap="square" rtlCol="0">
            <a:spAutoFit/>
          </a:bodyPr>
          <a:p>
            <a:r>
              <a:rPr lang="zh-CN" altLang="en-US" sz="4400" b="1">
                <a:solidFill>
                  <a:schemeClr val="tx2"/>
                </a:solidFill>
                <a:sym typeface="+mn-ea"/>
              </a:rPr>
              <a:t>根据广播频道数选择新的聚类</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寻路</a:t>
            </a:r>
            <a:endParaRPr lang="zh-CN" altLang="en-US" sz="2800" b="1">
              <a:solidFill>
                <a:srgbClr val="00B0F0"/>
              </a:solidFill>
              <a:sym typeface="+mn-ea"/>
            </a:endParaRPr>
          </a:p>
        </p:txBody>
      </p:sp>
      <p:sp>
        <p:nvSpPr>
          <p:cNvPr id="6" name="文本框 5"/>
          <p:cNvSpPr txBox="1"/>
          <p:nvPr/>
        </p:nvSpPr>
        <p:spPr>
          <a:xfrm>
            <a:off x="774065" y="1961515"/>
            <a:ext cx="10645775" cy="1198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若广播频道数大于</a:t>
            </a:r>
            <a:r>
              <a:rPr lang="en-US" altLang="zh-CN" sz="2400">
                <a:solidFill>
                  <a:schemeClr val="tx1">
                    <a:lumMod val="50000"/>
                    <a:lumOff val="50000"/>
                  </a:schemeClr>
                </a:solidFill>
              </a:rPr>
              <a:t>1</a:t>
            </a:r>
            <a:r>
              <a:rPr lang="zh-CN" altLang="en-US" sz="2400">
                <a:solidFill>
                  <a:schemeClr val="tx1">
                    <a:lumMod val="50000"/>
                    <a:lumOff val="50000"/>
                  </a:schemeClr>
                </a:solidFill>
              </a:rPr>
              <a:t>，根据广播道路是否可通，选择不可通道路较多的聚类</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若广播频道数等于</a:t>
            </a:r>
            <a:r>
              <a:rPr lang="en-US" altLang="zh-CN" sz="2400">
                <a:solidFill>
                  <a:schemeClr val="tx1">
                    <a:lumMod val="50000"/>
                    <a:lumOff val="50000"/>
                  </a:schemeClr>
                </a:solidFill>
              </a:rPr>
              <a:t>1</a:t>
            </a:r>
            <a:r>
              <a:rPr lang="zh-CN" altLang="en-US" sz="2400">
                <a:solidFill>
                  <a:schemeClr val="tx1">
                    <a:lumMod val="50000"/>
                    <a:lumOff val="50000"/>
                  </a:schemeClr>
                </a:solidFill>
              </a:rPr>
              <a:t>，选择附近的聚类。</a:t>
            </a:r>
            <a:endParaRPr lang="zh-CN" altLang="en-US" sz="2400">
              <a:solidFill>
                <a:schemeClr val="tx1">
                  <a:lumMod val="50000"/>
                  <a:lumOff val="50000"/>
                </a:schemeClr>
              </a:solidFill>
            </a:endParaRPr>
          </a:p>
        </p:txBody>
      </p:sp>
      <p:sp>
        <p:nvSpPr>
          <p:cNvPr id="13" name="圆角矩形 12"/>
          <p:cNvSpPr/>
          <p:nvPr/>
        </p:nvSpPr>
        <p:spPr>
          <a:xfrm>
            <a:off x="3223260" y="336740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3239135" y="5398770"/>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6125210" y="336740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6183630" y="5398770"/>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箭头连接符 22"/>
          <p:cNvCxnSpPr/>
          <p:nvPr/>
        </p:nvCxnSpPr>
        <p:spPr>
          <a:xfrm>
            <a:off x="4954905" y="4573270"/>
            <a:ext cx="1314450" cy="848995"/>
          </a:xfrm>
          <a:prstGeom prst="straightConnector1">
            <a:avLst/>
          </a:prstGeom>
          <a:ln w="66675" cmpd="sng">
            <a:solidFill>
              <a:srgbClr val="FF42B8"/>
            </a:solidFill>
            <a:prstDash val="solid"/>
            <a:tailEnd type="arrow" w="med" len="med"/>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a:off x="5304790" y="6014085"/>
            <a:ext cx="836295" cy="4445"/>
          </a:xfrm>
          <a:prstGeom prst="straightConnector1">
            <a:avLst/>
          </a:prstGeom>
          <a:ln w="66675" cmpd="sng">
            <a:solidFill>
              <a:srgbClr val="CC66FF"/>
            </a:solidFill>
            <a:prstDash val="solid"/>
            <a:tailEnd type="arrow"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a:off x="7197090" y="4600575"/>
            <a:ext cx="19685" cy="777875"/>
          </a:xfrm>
          <a:prstGeom prst="straightConnector1">
            <a:avLst/>
          </a:prstGeom>
          <a:ln w="66675" cmpd="sng">
            <a:solidFill>
              <a:srgbClr val="9ED386"/>
            </a:solidFill>
            <a:prstDash val="solid"/>
            <a:tailEnd type="arrow" w="med" len="med"/>
          </a:ln>
        </p:spPr>
        <p:style>
          <a:lnRef idx="3">
            <a:schemeClr val="dk1"/>
          </a:lnRef>
          <a:fillRef idx="0">
            <a:schemeClr val="dk1"/>
          </a:fillRef>
          <a:effectRef idx="2">
            <a:schemeClr val="dk1"/>
          </a:effectRef>
          <a:fontRef idx="minor">
            <a:schemeClr val="tx1"/>
          </a:fontRef>
        </p:style>
      </p:cxnSp>
      <p:grpSp>
        <p:nvGrpSpPr>
          <p:cNvPr id="16" name="组合 15"/>
          <p:cNvGrpSpPr/>
          <p:nvPr/>
        </p:nvGrpSpPr>
        <p:grpSpPr>
          <a:xfrm>
            <a:off x="3239135" y="3144520"/>
            <a:ext cx="4907280" cy="3460115"/>
            <a:chOff x="5101" y="4952"/>
            <a:chExt cx="7728" cy="5449"/>
          </a:xfrm>
        </p:grpSpPr>
        <p:pic>
          <p:nvPicPr>
            <p:cNvPr id="15" name="图片 14" descr="C:/Users/optimism/AppData/Local/Temp/kaimatting/20201118002515/output_aiMatting_20201118002826.pngoutput_aiMatting_20201118002826"/>
            <p:cNvPicPr>
              <a:picLocks noChangeAspect="1"/>
            </p:cNvPicPr>
            <p:nvPr/>
          </p:nvPicPr>
          <p:blipFill>
            <a:blip r:embed="rId2"/>
            <a:stretch>
              <a:fillRect/>
            </a:stretch>
          </p:blipFill>
          <p:spPr>
            <a:xfrm>
              <a:off x="5101" y="5303"/>
              <a:ext cx="3089" cy="1860"/>
            </a:xfrm>
            <a:prstGeom prst="rect">
              <a:avLst/>
            </a:prstGeom>
          </p:spPr>
        </p:pic>
        <p:pic>
          <p:nvPicPr>
            <p:cNvPr id="10" name="图片 9" descr="C:/Users/optimism/AppData/Local/Temp/kaimatting/20201118002515/output_aiMatting_20201118002826.pngoutput_aiMatting_20201118002826"/>
            <p:cNvPicPr>
              <a:picLocks noChangeAspect="1"/>
            </p:cNvPicPr>
            <p:nvPr/>
          </p:nvPicPr>
          <p:blipFill>
            <a:blip r:embed="rId2"/>
            <a:stretch>
              <a:fillRect/>
            </a:stretch>
          </p:blipFill>
          <p:spPr>
            <a:xfrm>
              <a:off x="9741" y="5349"/>
              <a:ext cx="3089" cy="1860"/>
            </a:xfrm>
            <a:prstGeom prst="rect">
              <a:avLst/>
            </a:prstGeom>
          </p:spPr>
        </p:pic>
        <p:pic>
          <p:nvPicPr>
            <p:cNvPr id="11" name="图片 10" descr="C:/Users/optimism/AppData/Local/Temp/kaimatting/20201118002515/output_aiMatting_20201118002826.pngoutput_aiMatting_20201118002826"/>
            <p:cNvPicPr>
              <a:picLocks noChangeAspect="1"/>
            </p:cNvPicPr>
            <p:nvPr/>
          </p:nvPicPr>
          <p:blipFill>
            <a:blip r:embed="rId2"/>
            <a:stretch>
              <a:fillRect/>
            </a:stretch>
          </p:blipFill>
          <p:spPr>
            <a:xfrm>
              <a:off x="5170" y="8541"/>
              <a:ext cx="3089" cy="1860"/>
            </a:xfrm>
            <a:prstGeom prst="rect">
              <a:avLst/>
            </a:prstGeom>
          </p:spPr>
        </p:pic>
        <p:pic>
          <p:nvPicPr>
            <p:cNvPr id="8" name="图片 7"/>
            <p:cNvPicPr>
              <a:picLocks noChangeAspect="1"/>
            </p:cNvPicPr>
            <p:nvPr/>
          </p:nvPicPr>
          <p:blipFill>
            <a:blip r:embed="rId3"/>
            <a:stretch>
              <a:fillRect/>
            </a:stretch>
          </p:blipFill>
          <p:spPr>
            <a:xfrm>
              <a:off x="6095" y="4952"/>
              <a:ext cx="1094" cy="1333"/>
            </a:xfrm>
            <a:prstGeom prst="rect">
              <a:avLst/>
            </a:prstGeom>
          </p:spPr>
        </p:pic>
        <p:pic>
          <p:nvPicPr>
            <p:cNvPr id="9" name="图片 8"/>
            <p:cNvPicPr>
              <a:picLocks noChangeAspect="1"/>
            </p:cNvPicPr>
            <p:nvPr/>
          </p:nvPicPr>
          <p:blipFill>
            <a:blip r:embed="rId3"/>
            <a:stretch>
              <a:fillRect/>
            </a:stretch>
          </p:blipFill>
          <p:spPr>
            <a:xfrm>
              <a:off x="10739" y="4952"/>
              <a:ext cx="1073" cy="1308"/>
            </a:xfrm>
            <a:prstGeom prst="rect">
              <a:avLst/>
            </a:prstGeom>
          </p:spPr>
        </p:pic>
        <p:pic>
          <p:nvPicPr>
            <p:cNvPr id="14" name="图片 13"/>
            <p:cNvPicPr>
              <a:picLocks noChangeAspect="1"/>
            </p:cNvPicPr>
            <p:nvPr/>
          </p:nvPicPr>
          <p:blipFill>
            <a:blip r:embed="rId3"/>
            <a:stretch>
              <a:fillRect/>
            </a:stretch>
          </p:blipFill>
          <p:spPr>
            <a:xfrm>
              <a:off x="6128" y="8145"/>
              <a:ext cx="1094" cy="133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8428990" cy="768350"/>
          </a:xfrm>
          <a:prstGeom prst="rect">
            <a:avLst/>
          </a:prstGeom>
          <a:noFill/>
        </p:spPr>
        <p:txBody>
          <a:bodyPr wrap="square" rtlCol="0">
            <a:spAutoFit/>
          </a:bodyPr>
          <a:p>
            <a:r>
              <a:rPr lang="zh-CN" altLang="en-US" sz="4400" b="1">
                <a:solidFill>
                  <a:schemeClr val="tx2"/>
                </a:solidFill>
                <a:sym typeface="+mn-ea"/>
              </a:rPr>
              <a:t>指示线清障算法</a:t>
            </a:r>
            <a:r>
              <a:rPr lang="en-US" altLang="zh-CN" sz="4400" b="1">
                <a:solidFill>
                  <a:schemeClr val="tx2"/>
                </a:solidFill>
                <a:sym typeface="+mn-ea"/>
              </a:rPr>
              <a:t>——</a:t>
            </a:r>
            <a:r>
              <a:rPr lang="zh-CN" altLang="en-US" sz="4400" b="1">
                <a:solidFill>
                  <a:schemeClr val="tx2"/>
                </a:solidFill>
                <a:sym typeface="+mn-ea"/>
              </a:rPr>
              <a:t>获取指示线</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清障</a:t>
            </a:r>
            <a:endParaRPr lang="zh-CN" altLang="en-US" sz="2800" b="1">
              <a:solidFill>
                <a:srgbClr val="00B0F0"/>
              </a:solidFill>
              <a:sym typeface="+mn-ea"/>
            </a:endParaRPr>
          </a:p>
        </p:txBody>
      </p:sp>
      <p:sp>
        <p:nvSpPr>
          <p:cNvPr id="8" name="文本框 7"/>
          <p:cNvSpPr txBox="1"/>
          <p:nvPr/>
        </p:nvSpPr>
        <p:spPr>
          <a:xfrm>
            <a:off x="712470" y="2172335"/>
            <a:ext cx="6330315" cy="396938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建筑入口对边连线</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警察自身所在道路取最长对边</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对所有道路到警察的曼哈顿距离进行排序，由远及近获取路线，将除入口外的道路边缘按照路线连接，获得绝大部分指示线</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对剩余小部分道路，取可通过道路边缘中的对边。若不符合要求，则计算所有边缘。</a:t>
            </a:r>
            <a:endParaRPr lang="zh-CN" altLang="en-US" sz="2400">
              <a:solidFill>
                <a:schemeClr val="tx1">
                  <a:lumMod val="50000"/>
                  <a:lumOff val="50000"/>
                </a:schemeClr>
              </a:solidFill>
            </a:endParaRPr>
          </a:p>
        </p:txBody>
      </p:sp>
      <p:pic>
        <p:nvPicPr>
          <p:cNvPr id="6" name="图片 5" descr="guidelinefigure"/>
          <p:cNvPicPr>
            <a:picLocks noChangeAspect="1"/>
          </p:cNvPicPr>
          <p:nvPr>
            <p:custDataLst>
              <p:tags r:id="rId1"/>
            </p:custDataLst>
          </p:nvPr>
        </p:nvPicPr>
        <p:blipFill>
          <a:blip r:embed="rId2"/>
          <a:stretch>
            <a:fillRect/>
          </a:stretch>
        </p:blipFill>
        <p:spPr>
          <a:xfrm>
            <a:off x="8172450" y="2259965"/>
            <a:ext cx="2047875" cy="3267075"/>
          </a:xfrm>
          <a:prstGeom prst="rect">
            <a:avLst/>
          </a:prstGeom>
        </p:spPr>
      </p:pic>
      <p:sp>
        <p:nvSpPr>
          <p:cNvPr id="9" name="文本框 8"/>
          <p:cNvSpPr txBox="1"/>
          <p:nvPr/>
        </p:nvSpPr>
        <p:spPr>
          <a:xfrm>
            <a:off x="7804785" y="5695315"/>
            <a:ext cx="3424555" cy="398780"/>
          </a:xfrm>
          <a:prstGeom prst="rect">
            <a:avLst/>
          </a:prstGeom>
          <a:noFill/>
        </p:spPr>
        <p:txBody>
          <a:bodyPr wrap="square" rtlCol="0">
            <a:spAutoFit/>
          </a:bodyPr>
          <a:p>
            <a:pPr indent="0">
              <a:buFont typeface="Wingdings" panose="05000000000000000000" charset="0"/>
              <a:buNone/>
            </a:pPr>
            <a:r>
              <a:rPr lang="zh-CN" altLang="en-US" sz="2000">
                <a:solidFill>
                  <a:schemeClr val="tx2"/>
                </a:solidFill>
              </a:rPr>
              <a:t>计算所得指示线（蓝色）</a:t>
            </a:r>
            <a:endParaRPr lang="zh-CN" altLang="en-US" sz="2000">
              <a:solidFill>
                <a:schemeClr val="tx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0" y="0"/>
            <a:ext cx="1099820" cy="368300"/>
          </a:xfrm>
          <a:prstGeom prst="rect">
            <a:avLst/>
          </a:prstGeom>
          <a:noFill/>
        </p:spPr>
        <p:txBody>
          <a:bodyPr wrap="none" rtlCol="0" anchor="t">
            <a:spAutoFit/>
          </a:bodyPr>
          <a:p>
            <a:pPr algn="ctr"/>
            <a:r>
              <a:rPr lang="zh-CN" altLang="en-US" b="1">
                <a:solidFill>
                  <a:srgbClr val="00B0F0"/>
                </a:solidFill>
                <a:latin typeface="Times New Roman" panose="02020803070505020304" charset="0"/>
                <a:ea typeface="黑体" panose="02010609060101010101" charset="-122"/>
                <a:cs typeface="Times New Roman" panose="02020803070505020304" charset="0"/>
                <a:sym typeface="+mn-ea"/>
              </a:rPr>
              <a:t>警察策略</a:t>
            </a:r>
            <a:endParaRPr lang="zh-CN" altLang="en-US" b="1">
              <a:solidFill>
                <a:srgbClr val="00B0F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10857865" cy="768350"/>
          </a:xfrm>
          <a:prstGeom prst="rect">
            <a:avLst/>
          </a:prstGeom>
          <a:noFill/>
        </p:spPr>
        <p:txBody>
          <a:bodyPr wrap="square" rtlCol="0">
            <a:spAutoFit/>
          </a:bodyPr>
          <a:p>
            <a:r>
              <a:rPr lang="zh-CN" altLang="en-US" sz="4400" b="1">
                <a:solidFill>
                  <a:schemeClr val="tx2"/>
                </a:solidFill>
                <a:sym typeface="+mn-ea"/>
              </a:rPr>
              <a:t>指示线清障算法</a:t>
            </a:r>
            <a:r>
              <a:rPr lang="en-US" altLang="zh-CN" sz="4400" b="1">
                <a:solidFill>
                  <a:schemeClr val="tx2"/>
                </a:solidFill>
                <a:sym typeface="+mn-ea"/>
              </a:rPr>
              <a:t>——</a:t>
            </a:r>
            <a:r>
              <a:rPr lang="zh-CN" altLang="en-US" sz="4400" b="1">
                <a:solidFill>
                  <a:schemeClr val="tx2"/>
                </a:solidFill>
                <a:sym typeface="+mn-ea"/>
              </a:rPr>
              <a:t>采用叉积计算清障点</a:t>
            </a:r>
            <a:endParaRPr lang="zh-CN" altLang="en-US" sz="4400" b="1">
              <a:solidFill>
                <a:schemeClr val="tx2"/>
              </a:solidFill>
              <a:sym typeface="+mn-ea"/>
            </a:endParaRPr>
          </a:p>
        </p:txBody>
      </p:sp>
      <p:sp>
        <p:nvSpPr>
          <p:cNvPr id="4" name="文本框 3"/>
          <p:cNvSpPr txBox="1"/>
          <p:nvPr/>
        </p:nvSpPr>
        <p:spPr>
          <a:xfrm>
            <a:off x="315595" y="424815"/>
            <a:ext cx="2533650" cy="521970"/>
          </a:xfrm>
          <a:prstGeom prst="rect">
            <a:avLst/>
          </a:prstGeom>
          <a:noFill/>
        </p:spPr>
        <p:txBody>
          <a:bodyPr wrap="square" rtlCol="0">
            <a:spAutoFit/>
          </a:bodyPr>
          <a:p>
            <a:r>
              <a:rPr lang="zh-CN" altLang="en-US" sz="2800" b="1">
                <a:solidFill>
                  <a:srgbClr val="00B0F0"/>
                </a:solidFill>
                <a:sym typeface="+mn-ea"/>
              </a:rPr>
              <a:t>警察</a:t>
            </a:r>
            <a:r>
              <a:rPr lang="en-US" altLang="zh-CN" sz="2800" b="1">
                <a:solidFill>
                  <a:srgbClr val="00B0F0"/>
                </a:solidFill>
                <a:sym typeface="+mn-ea"/>
              </a:rPr>
              <a:t>——</a:t>
            </a:r>
            <a:r>
              <a:rPr lang="zh-CN" altLang="en-US" sz="2800" b="1">
                <a:solidFill>
                  <a:srgbClr val="00B0F0"/>
                </a:solidFill>
                <a:sym typeface="+mn-ea"/>
              </a:rPr>
              <a:t>清障</a:t>
            </a:r>
            <a:endParaRPr lang="zh-CN" altLang="en-US" sz="2800" b="1">
              <a:solidFill>
                <a:srgbClr val="00B0F0"/>
              </a:solidFill>
              <a:sym typeface="+mn-ea"/>
            </a:endParaRPr>
          </a:p>
        </p:txBody>
      </p:sp>
      <p:sp>
        <p:nvSpPr>
          <p:cNvPr id="8" name="文本框 7"/>
          <p:cNvSpPr txBox="1"/>
          <p:nvPr/>
        </p:nvSpPr>
        <p:spPr>
          <a:xfrm>
            <a:off x="372745" y="2232660"/>
            <a:ext cx="6654800" cy="2306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取警察到指示线与障碍交点的方向作为向量</a:t>
            </a:r>
            <a:r>
              <a:rPr lang="en-US" altLang="zh-CN" sz="2400">
                <a:solidFill>
                  <a:schemeClr val="tx1">
                    <a:lumMod val="50000"/>
                    <a:lumOff val="50000"/>
                  </a:schemeClr>
                </a:solidFill>
              </a:rPr>
              <a:t>1</a:t>
            </a:r>
            <a:r>
              <a:rPr lang="zh-CN" altLang="en-US" sz="2400">
                <a:solidFill>
                  <a:schemeClr val="tx1">
                    <a:lumMod val="50000"/>
                    <a:lumOff val="50000"/>
                  </a:schemeClr>
                </a:solidFill>
              </a:rPr>
              <a:t>，警察到障碍上相邻两个边缘点分别为向量</a:t>
            </a:r>
            <a:r>
              <a:rPr lang="en-US" altLang="zh-CN" sz="2400">
                <a:solidFill>
                  <a:schemeClr val="tx1">
                    <a:lumMod val="50000"/>
                    <a:lumOff val="50000"/>
                  </a:schemeClr>
                </a:solidFill>
              </a:rPr>
              <a:t>2</a:t>
            </a:r>
            <a:r>
              <a:rPr lang="zh-CN" altLang="en-US" sz="2400">
                <a:solidFill>
                  <a:schemeClr val="tx1">
                    <a:lumMod val="50000"/>
                    <a:lumOff val="50000"/>
                  </a:schemeClr>
                </a:solidFill>
              </a:rPr>
              <a:t>和向量</a:t>
            </a:r>
            <a:r>
              <a:rPr lang="en-US" altLang="zh-CN" sz="2400">
                <a:solidFill>
                  <a:schemeClr val="tx1">
                    <a:lumMod val="50000"/>
                    <a:lumOff val="50000"/>
                  </a:schemeClr>
                </a:solidFill>
              </a:rPr>
              <a:t>3</a:t>
            </a:r>
            <a:r>
              <a:rPr lang="zh-CN" altLang="en-US" sz="2400">
                <a:solidFill>
                  <a:schemeClr val="tx1">
                    <a:lumMod val="50000"/>
                    <a:lumOff val="50000"/>
                  </a:schemeClr>
                </a:solidFill>
              </a:rPr>
              <a:t>，通过计算保证边缘点位于指示线两侧</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排序得出离警察最近的清障点，并进行清障。</a:t>
            </a:r>
            <a:endParaRPr lang="zh-CN" altLang="en-US" sz="2400">
              <a:solidFill>
                <a:schemeClr val="tx1">
                  <a:lumMod val="50000"/>
                  <a:lumOff val="50000"/>
                </a:schemeClr>
              </a:solidFill>
            </a:endParaRPr>
          </a:p>
        </p:txBody>
      </p:sp>
      <p:pic>
        <p:nvPicPr>
          <p:cNvPr id="6" name="图片 5" descr="guideline"/>
          <p:cNvPicPr>
            <a:picLocks noChangeAspect="1"/>
          </p:cNvPicPr>
          <p:nvPr/>
        </p:nvPicPr>
        <p:blipFill>
          <a:blip r:embed="rId1"/>
          <a:srcRect r="11152"/>
          <a:stretch>
            <a:fillRect/>
          </a:stretch>
        </p:blipFill>
        <p:spPr>
          <a:xfrm>
            <a:off x="9793605" y="2642870"/>
            <a:ext cx="1836420" cy="2905125"/>
          </a:xfrm>
          <a:prstGeom prst="rect">
            <a:avLst/>
          </a:prstGeom>
        </p:spPr>
      </p:pic>
      <p:pic>
        <p:nvPicPr>
          <p:cNvPr id="9" name="图片 8" descr="noguideline"/>
          <p:cNvPicPr>
            <a:picLocks noChangeAspect="1"/>
          </p:cNvPicPr>
          <p:nvPr/>
        </p:nvPicPr>
        <p:blipFill>
          <a:blip r:embed="rId2"/>
          <a:stretch>
            <a:fillRect/>
          </a:stretch>
        </p:blipFill>
        <p:spPr>
          <a:xfrm>
            <a:off x="6964045" y="2642870"/>
            <a:ext cx="1866900" cy="2847975"/>
          </a:xfrm>
          <a:prstGeom prst="rect">
            <a:avLst/>
          </a:prstGeom>
        </p:spPr>
      </p:pic>
      <p:sp>
        <p:nvSpPr>
          <p:cNvPr id="12" name="七边形 11"/>
          <p:cNvSpPr/>
          <p:nvPr/>
        </p:nvSpPr>
        <p:spPr>
          <a:xfrm rot="1320000">
            <a:off x="3520440" y="4860925"/>
            <a:ext cx="1283335" cy="875030"/>
          </a:xfrm>
          <a:prstGeom prst="heptagon">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椭圆 12"/>
          <p:cNvSpPr/>
          <p:nvPr/>
        </p:nvSpPr>
        <p:spPr>
          <a:xfrm>
            <a:off x="1595755" y="5303520"/>
            <a:ext cx="151130" cy="15113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nvCxnSpPr>
        <p:spPr>
          <a:xfrm flipH="1">
            <a:off x="1746885" y="5379720"/>
            <a:ext cx="353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467100" y="512318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3670935" y="5537835"/>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4681220" y="518668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4637405" y="5581650"/>
            <a:ext cx="120650" cy="151130"/>
          </a:xfrm>
          <a:prstGeom prst="ellipse">
            <a:avLst/>
          </a:prstGeom>
          <a:noFill/>
          <a:ln>
            <a:solidFill>
              <a:srgbClr val="FF0000"/>
            </a:solidFill>
          </a:ln>
          <a:extLst>
            <a:ext uri="{909E8E84-426E-40DD-AFC4-6F175D3DCCD1}">
              <a14:hiddenFill xmlns:a14="http://schemas.microsoft.com/office/drawing/2010/main">
                <a:solidFill>
                  <a:srgbClr val="E2F0D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267075" y="4847590"/>
            <a:ext cx="316865" cy="368300"/>
          </a:xfrm>
          <a:prstGeom prst="rect">
            <a:avLst/>
          </a:prstGeom>
          <a:noFill/>
        </p:spPr>
        <p:txBody>
          <a:bodyPr wrap="none" rtlCol="0" anchor="t">
            <a:spAutoFit/>
          </a:bodyPr>
          <a:p>
            <a:pPr algn="l">
              <a:buClrTx/>
              <a:buSzTx/>
              <a:buFontTx/>
            </a:pPr>
            <a:r>
              <a:rPr lang="en-US" altLang="zh-CN">
                <a:latin typeface="微软雅黑" panose="020B0503020204020204" charset="-122"/>
                <a:ea typeface="微软雅黑" panose="020B0503020204020204" charset="-122"/>
              </a:rPr>
              <a:t>1</a:t>
            </a:r>
            <a:endParaRPr lang="en-US" altLang="zh-CN">
              <a:latin typeface="微软雅黑" panose="020B0503020204020204" charset="-122"/>
              <a:ea typeface="微软雅黑" panose="020B0503020204020204" charset="-122"/>
            </a:endParaRPr>
          </a:p>
        </p:txBody>
      </p:sp>
      <p:sp>
        <p:nvSpPr>
          <p:cNvPr id="20" name="文本框 19"/>
          <p:cNvSpPr txBox="1"/>
          <p:nvPr/>
        </p:nvSpPr>
        <p:spPr>
          <a:xfrm>
            <a:off x="3423285" y="5307965"/>
            <a:ext cx="316865" cy="368300"/>
          </a:xfrm>
          <a:prstGeom prst="rect">
            <a:avLst/>
          </a:prstGeom>
          <a:noFill/>
        </p:spPr>
        <p:txBody>
          <a:bodyPr wrap="none" rtlCol="0" anchor="t">
            <a:spAutoFit/>
          </a:bodyPr>
          <a:p>
            <a:r>
              <a:rPr lang="zh-CN" altLang="en-US">
                <a:latin typeface="微软雅黑" panose="020B0503020204020204" charset="-122"/>
                <a:ea typeface="微软雅黑" panose="020B0503020204020204" charset="-122"/>
              </a:rPr>
              <a:t>2</a:t>
            </a:r>
            <a:endParaRPr lang="en-US" altLang="zh-CN">
              <a:latin typeface="微软雅黑" panose="020B0503020204020204" charset="-122"/>
              <a:ea typeface="微软雅黑" panose="020B0503020204020204" charset="-122"/>
            </a:endParaRPr>
          </a:p>
        </p:txBody>
      </p:sp>
      <p:sp>
        <p:nvSpPr>
          <p:cNvPr id="21" name="文本框 20"/>
          <p:cNvSpPr txBox="1"/>
          <p:nvPr/>
        </p:nvSpPr>
        <p:spPr>
          <a:xfrm>
            <a:off x="4743450" y="4958080"/>
            <a:ext cx="316865" cy="368300"/>
          </a:xfrm>
          <a:prstGeom prst="rect">
            <a:avLst/>
          </a:prstGeom>
          <a:noFill/>
        </p:spPr>
        <p:txBody>
          <a:bodyPr wrap="none" rtlCol="0" anchor="t">
            <a:spAutoFit/>
          </a:bodyPr>
          <a:p>
            <a:r>
              <a:rPr lang="en-US" altLang="zh-CN">
                <a:latin typeface="微软雅黑" panose="020B0503020204020204" charset="-122"/>
                <a:ea typeface="微软雅黑" panose="020B0503020204020204" charset="-122"/>
              </a:rPr>
              <a:t>3</a:t>
            </a:r>
            <a:endParaRPr lang="en-US" altLang="zh-CN">
              <a:latin typeface="微软雅黑" panose="020B0503020204020204" charset="-122"/>
              <a:ea typeface="微软雅黑" panose="020B0503020204020204" charset="-122"/>
            </a:endParaRPr>
          </a:p>
        </p:txBody>
      </p:sp>
      <p:sp>
        <p:nvSpPr>
          <p:cNvPr id="22" name="文本框 21"/>
          <p:cNvSpPr txBox="1"/>
          <p:nvPr/>
        </p:nvSpPr>
        <p:spPr>
          <a:xfrm>
            <a:off x="4699635" y="5358130"/>
            <a:ext cx="316865" cy="368300"/>
          </a:xfrm>
          <a:prstGeom prst="rect">
            <a:avLst/>
          </a:prstGeom>
          <a:noFill/>
        </p:spPr>
        <p:txBody>
          <a:bodyPr wrap="none" rtlCol="0" anchor="t">
            <a:spAutoFit/>
          </a:bodyPr>
          <a:p>
            <a:r>
              <a:rPr lang="en-US" altLang="zh-CN">
                <a:latin typeface="微软雅黑" panose="020B0503020204020204" charset="-122"/>
                <a:ea typeface="微软雅黑" panose="020B0503020204020204" charset="-122"/>
              </a:rPr>
              <a:t>4</a:t>
            </a:r>
            <a:endParaRPr lang="en-US" altLang="zh-CN">
              <a:latin typeface="微软雅黑" panose="020B0503020204020204" charset="-122"/>
              <a:ea typeface="微软雅黑" panose="020B0503020204020204" charset="-122"/>
            </a:endParaRPr>
          </a:p>
        </p:txBody>
      </p:sp>
      <p:sp>
        <p:nvSpPr>
          <p:cNvPr id="23" name="矩形 22"/>
          <p:cNvSpPr/>
          <p:nvPr/>
        </p:nvSpPr>
        <p:spPr>
          <a:xfrm>
            <a:off x="1324610" y="4847590"/>
            <a:ext cx="693420" cy="398780"/>
          </a:xfrm>
          <a:prstGeom prst="rect">
            <a:avLst/>
          </a:prstGeom>
          <a:noFill/>
          <a:ln>
            <a:noFill/>
          </a:ln>
        </p:spPr>
        <p:txBody>
          <a:bodyPr wrap="none" rtlCol="0" anchor="t">
            <a:spAutoFit/>
          </a:bodyPr>
          <a:p>
            <a:pPr algn="ctr"/>
            <a:r>
              <a:rPr lang="zh-CN" altLang="en-US" sz="2000" b="1">
                <a:solidFill>
                  <a:srgbClr val="00B0F0"/>
                </a:solidFill>
                <a:effectLst>
                  <a:outerShdw blurRad="38100" dist="25400" dir="5400000" algn="ctr" rotWithShape="0">
                    <a:srgbClr val="6E747A">
                      <a:alpha val="43000"/>
                    </a:srgbClr>
                  </a:outerShdw>
                </a:effectLst>
              </a:rPr>
              <a:t>警察</a:t>
            </a:r>
            <a:endParaRPr lang="zh-CN" altLang="en-US" sz="2000" b="1">
              <a:solidFill>
                <a:srgbClr val="00B0F0"/>
              </a:solidFill>
              <a:effectLst>
                <a:outerShdw blurRad="38100" dist="25400" dir="5400000" algn="ctr" rotWithShape="0">
                  <a:srgbClr val="6E747A">
                    <a:alpha val="43000"/>
                  </a:srgbClr>
                </a:outerShdw>
              </a:effectLst>
            </a:endParaRPr>
          </a:p>
        </p:txBody>
      </p:sp>
      <p:sp>
        <p:nvSpPr>
          <p:cNvPr id="24" name="矩形 23"/>
          <p:cNvSpPr/>
          <p:nvPr/>
        </p:nvSpPr>
        <p:spPr>
          <a:xfrm>
            <a:off x="2244725" y="5370195"/>
            <a:ext cx="796290" cy="337185"/>
          </a:xfrm>
          <a:prstGeom prst="rect">
            <a:avLst/>
          </a:prstGeom>
          <a:noFill/>
          <a:ln>
            <a:noFill/>
          </a:ln>
        </p:spPr>
        <p:txBody>
          <a:bodyPr wrap="none" rtlCol="0" anchor="t">
            <a:spAutoFit/>
          </a:bodyPr>
          <a:p>
            <a:pPr algn="ctr"/>
            <a:r>
              <a:rPr lang="zh-CN" altLang="en-US" sz="1600" b="1">
                <a:solidFill>
                  <a:srgbClr val="00B0F0"/>
                </a:solidFill>
                <a:effectLst>
                  <a:outerShdw blurRad="38100" dist="25400" dir="5400000" algn="ctr" rotWithShape="0">
                    <a:srgbClr val="6E747A">
                      <a:alpha val="43000"/>
                    </a:srgbClr>
                  </a:outerShdw>
                </a:effectLst>
              </a:rPr>
              <a:t>指示线</a:t>
            </a:r>
            <a:endParaRPr lang="zh-CN" altLang="en-US" sz="1600" b="1">
              <a:solidFill>
                <a:srgbClr val="00B0F0"/>
              </a:solidFill>
              <a:effectLst>
                <a:outerShdw blurRad="38100" dist="25400" dir="5400000" algn="ctr" rotWithShape="0">
                  <a:srgbClr val="6E747A">
                    <a:alpha val="43000"/>
                  </a:srgbClr>
                </a:outerShdw>
              </a:effectLst>
            </a:endParaRPr>
          </a:p>
        </p:txBody>
      </p:sp>
      <p:sp>
        <p:nvSpPr>
          <p:cNvPr id="25" name="右箭头 24"/>
          <p:cNvSpPr/>
          <p:nvPr/>
        </p:nvSpPr>
        <p:spPr>
          <a:xfrm>
            <a:off x="9001125" y="3966845"/>
            <a:ext cx="674370" cy="345440"/>
          </a:xfrm>
          <a:prstGeom prst="rightArrow">
            <a:avLst/>
          </a:prstGeom>
          <a:solidFill>
            <a:schemeClr val="accent1">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298825" y="2593975"/>
            <a:ext cx="5594350" cy="1014730"/>
          </a:xfrm>
          <a:prstGeom prst="rect">
            <a:avLst/>
          </a:prstGeom>
          <a:noFill/>
        </p:spPr>
        <p:txBody>
          <a:bodyPr wrap="square" rtlCol="0">
            <a:spAutoFit/>
          </a:bodyPr>
          <a:p>
            <a:pPr algn="ctr"/>
            <a:r>
              <a:rPr lang="zh-CN" altLang="en-US" sz="6000" b="1">
                <a:solidFill>
                  <a:srgbClr val="BDB3FB"/>
                </a:solidFill>
              </a:rPr>
              <a:t>底层策略</a:t>
            </a:r>
            <a:endParaRPr lang="zh-CN" altLang="en-US" sz="6000" b="1">
              <a:solidFill>
                <a:srgbClr val="BDB3F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307715" y="2921635"/>
            <a:ext cx="5594350" cy="1014730"/>
          </a:xfrm>
          <a:prstGeom prst="rect">
            <a:avLst/>
          </a:prstGeom>
          <a:noFill/>
        </p:spPr>
        <p:txBody>
          <a:bodyPr wrap="square" rtlCol="0">
            <a:spAutoFit/>
          </a:bodyPr>
          <a:p>
            <a:pPr algn="ctr"/>
            <a:r>
              <a:rPr lang="zh-CN" altLang="en-US" sz="6000" b="1">
                <a:solidFill>
                  <a:schemeClr val="bg1"/>
                </a:solidFill>
              </a:rPr>
              <a:t>医疗队策略</a:t>
            </a:r>
            <a:endParaRPr lang="zh-CN" altLang="en-US" sz="6000" b="1">
              <a:solidFill>
                <a:schemeClr val="bg1"/>
              </a:solidFill>
            </a:endParaRPr>
          </a:p>
        </p:txBody>
      </p:sp>
      <p:pic>
        <p:nvPicPr>
          <p:cNvPr id="6" name="图片 5"/>
          <p:cNvPicPr>
            <a:picLocks noChangeAspect="1"/>
          </p:cNvPicPr>
          <p:nvPr/>
        </p:nvPicPr>
        <p:blipFill>
          <a:blip r:embed="rId1"/>
          <a:stretch>
            <a:fillRect/>
          </a:stretch>
        </p:blipFill>
        <p:spPr>
          <a:xfrm>
            <a:off x="5791200" y="1602105"/>
            <a:ext cx="609600" cy="857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431473" y="0"/>
            <a:ext cx="1329055" cy="368300"/>
          </a:xfrm>
          <a:prstGeom prst="rect">
            <a:avLst/>
          </a:prstGeom>
          <a:noFill/>
        </p:spPr>
        <p:txBody>
          <a:bodyPr wrap="none" rtlCol="0" anchor="t">
            <a:spAutoFit/>
          </a:bodyPr>
          <a:p>
            <a:pPr algn="ctr"/>
            <a:r>
              <a:rPr lang="zh-CN" altLang="en-US" b="1">
                <a:solidFill>
                  <a:schemeClr val="bg1"/>
                </a:solidFill>
                <a:latin typeface="Times New Roman" panose="02020803070505020304" charset="0"/>
                <a:ea typeface="黑体" panose="02010609060101010101" charset="-122"/>
                <a:cs typeface="Times New Roman" panose="02020803070505020304" charset="0"/>
                <a:sym typeface="+mn-ea"/>
              </a:rPr>
              <a:t>医疗队策略</a:t>
            </a:r>
            <a:endParaRPr lang="zh-CN" altLang="en-US" b="1">
              <a:solidFill>
                <a:schemeClr val="bg1"/>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分配建筑权值</a:t>
            </a:r>
            <a:endParaRPr lang="zh-CN" altLang="en-US" sz="4400" b="1">
              <a:solidFill>
                <a:schemeClr val="tx2"/>
              </a:solidFill>
              <a:sym typeface="+mn-ea"/>
            </a:endParaRPr>
          </a:p>
        </p:txBody>
      </p:sp>
      <p:sp>
        <p:nvSpPr>
          <p:cNvPr id="4" name="文本框 3"/>
          <p:cNvSpPr txBox="1"/>
          <p:nvPr/>
        </p:nvSpPr>
        <p:spPr>
          <a:xfrm>
            <a:off x="315595" y="424815"/>
            <a:ext cx="3245485" cy="521970"/>
          </a:xfrm>
          <a:prstGeom prst="rect">
            <a:avLst/>
          </a:prstGeom>
          <a:noFill/>
        </p:spPr>
        <p:txBody>
          <a:bodyPr wrap="square" rtlCol="0">
            <a:spAutoFit/>
          </a:bodyPr>
          <a:p>
            <a:r>
              <a:rPr lang="zh-CN" altLang="en-US" sz="2800" b="1">
                <a:solidFill>
                  <a:schemeClr val="bg1"/>
                </a:solidFill>
                <a:sym typeface="+mn-ea"/>
              </a:rPr>
              <a:t>医疗队</a:t>
            </a:r>
            <a:r>
              <a:rPr lang="en-US" altLang="zh-CN" sz="2800" b="1">
                <a:solidFill>
                  <a:schemeClr val="bg1"/>
                </a:solidFill>
                <a:sym typeface="+mn-ea"/>
              </a:rPr>
              <a:t>——</a:t>
            </a:r>
            <a:r>
              <a:rPr lang="zh-CN" altLang="en-US" sz="2800" b="1">
                <a:solidFill>
                  <a:schemeClr val="bg1"/>
                </a:solidFill>
                <a:sym typeface="+mn-ea"/>
              </a:rPr>
              <a:t>搜索</a:t>
            </a:r>
            <a:endParaRPr lang="zh-CN" altLang="en-US" sz="2800" b="1">
              <a:solidFill>
                <a:schemeClr val="bg1"/>
              </a:solidFill>
              <a:sym typeface="+mn-ea"/>
            </a:endParaRPr>
          </a:p>
        </p:txBody>
      </p:sp>
      <p:sp>
        <p:nvSpPr>
          <p:cNvPr id="6" name="文本框 5"/>
          <p:cNvSpPr txBox="1"/>
          <p:nvPr/>
        </p:nvSpPr>
        <p:spPr>
          <a:xfrm>
            <a:off x="729615" y="2259330"/>
            <a:ext cx="6894830" cy="396938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医疗队根据已知信息为待搜索的建筑分配权值</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从最高到最低依次为：</a:t>
            </a:r>
            <a:endParaRPr lang="zh-CN" altLang="en-US" sz="2400">
              <a:solidFill>
                <a:schemeClr val="tx1">
                  <a:lumMod val="50000"/>
                  <a:lumOff val="50000"/>
                </a:schemeClr>
              </a:solidFill>
            </a:endParaRPr>
          </a:p>
          <a:p>
            <a:pPr marL="514350" indent="-514350" fontAlgn="auto">
              <a:lnSpc>
                <a:spcPct val="150000"/>
              </a:lnSpc>
              <a:buFont typeface="+mj-lt"/>
              <a:buAutoNum type="romanUcPeriod"/>
            </a:pPr>
            <a:r>
              <a:rPr lang="zh-CN" altLang="en-US" sz="2400">
                <a:solidFill>
                  <a:schemeClr val="tx1">
                    <a:lumMod val="50000"/>
                    <a:lumOff val="50000"/>
                  </a:schemeClr>
                </a:solidFill>
              </a:rPr>
              <a:t>确定有人的建筑</a:t>
            </a:r>
            <a:endParaRPr lang="zh-CN" altLang="en-US" sz="2400">
              <a:solidFill>
                <a:schemeClr val="tx1">
                  <a:lumMod val="50000"/>
                  <a:lumOff val="50000"/>
                </a:schemeClr>
              </a:solidFill>
            </a:endParaRPr>
          </a:p>
          <a:p>
            <a:pPr marL="514350" indent="-514350" fontAlgn="auto">
              <a:lnSpc>
                <a:spcPct val="150000"/>
              </a:lnSpc>
              <a:buFont typeface="+mj-lt"/>
              <a:buAutoNum type="romanUcPeriod"/>
            </a:pPr>
            <a:r>
              <a:rPr lang="zh-CN" altLang="en-US" sz="2400">
                <a:solidFill>
                  <a:schemeClr val="tx1">
                    <a:lumMod val="50000"/>
                    <a:lumOff val="50000"/>
                  </a:schemeClr>
                </a:solidFill>
              </a:rPr>
              <a:t>听到可能有人的建筑</a:t>
            </a:r>
            <a:endParaRPr lang="zh-CN" altLang="en-US" sz="2400">
              <a:solidFill>
                <a:schemeClr val="tx1">
                  <a:lumMod val="50000"/>
                  <a:lumOff val="50000"/>
                </a:schemeClr>
              </a:solidFill>
            </a:endParaRPr>
          </a:p>
          <a:p>
            <a:pPr marL="514350" indent="-514350" fontAlgn="auto">
              <a:lnSpc>
                <a:spcPct val="150000"/>
              </a:lnSpc>
              <a:buFont typeface="+mj-lt"/>
              <a:buAutoNum type="romanUcPeriod"/>
            </a:pPr>
            <a:r>
              <a:rPr lang="zh-CN" altLang="en-US" sz="2400">
                <a:solidFill>
                  <a:schemeClr val="tx1">
                    <a:lumMod val="50000"/>
                    <a:lumOff val="50000"/>
                  </a:schemeClr>
                </a:solidFill>
              </a:rPr>
              <a:t>当前聚类内的建筑</a:t>
            </a:r>
            <a:endParaRPr lang="zh-CN" altLang="en-US" sz="2400">
              <a:solidFill>
                <a:schemeClr val="tx1">
                  <a:lumMod val="50000"/>
                  <a:lumOff val="50000"/>
                </a:schemeClr>
              </a:solidFill>
            </a:endParaRPr>
          </a:p>
          <a:p>
            <a:pPr marL="514350" indent="-514350" fontAlgn="auto">
              <a:lnSpc>
                <a:spcPct val="150000"/>
              </a:lnSpc>
              <a:buFont typeface="+mj-lt"/>
              <a:buAutoNum type="romanUcPeriod"/>
            </a:pPr>
            <a:r>
              <a:rPr lang="zh-CN" altLang="en-US" sz="2400">
                <a:solidFill>
                  <a:schemeClr val="tx1">
                    <a:lumMod val="50000"/>
                    <a:lumOff val="50000"/>
                  </a:schemeClr>
                </a:solidFill>
              </a:rPr>
              <a:t>聚类外的建筑</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医疗队在决策时优先考虑权值高的建筑</a:t>
            </a:r>
            <a:endParaRPr lang="zh-CN" altLang="en-US" sz="2400">
              <a:solidFill>
                <a:schemeClr val="tx1">
                  <a:lumMod val="50000"/>
                  <a:lumOff val="50000"/>
                </a:schemeClr>
              </a:solidFill>
            </a:endParaRPr>
          </a:p>
        </p:txBody>
      </p:sp>
      <p:pic>
        <p:nvPicPr>
          <p:cNvPr id="9" name="图片 8"/>
          <p:cNvPicPr>
            <a:picLocks noChangeAspect="1"/>
          </p:cNvPicPr>
          <p:nvPr/>
        </p:nvPicPr>
        <p:blipFill>
          <a:blip r:embed="rId1"/>
          <a:stretch>
            <a:fillRect/>
          </a:stretch>
        </p:blipFill>
        <p:spPr>
          <a:xfrm>
            <a:off x="9831705" y="4638040"/>
            <a:ext cx="1351915" cy="1077595"/>
          </a:xfrm>
          <a:prstGeom prst="rect">
            <a:avLst/>
          </a:prstGeom>
        </p:spPr>
      </p:pic>
      <p:pic>
        <p:nvPicPr>
          <p:cNvPr id="10" name="图片 9"/>
          <p:cNvPicPr>
            <a:picLocks noChangeAspect="1"/>
          </p:cNvPicPr>
          <p:nvPr/>
        </p:nvPicPr>
        <p:blipFill>
          <a:blip r:embed="rId2"/>
          <a:stretch>
            <a:fillRect/>
          </a:stretch>
        </p:blipFill>
        <p:spPr>
          <a:xfrm>
            <a:off x="7884160" y="4632325"/>
            <a:ext cx="1120775" cy="1120775"/>
          </a:xfrm>
          <a:prstGeom prst="rect">
            <a:avLst/>
          </a:prstGeom>
        </p:spPr>
      </p:pic>
      <p:pic>
        <p:nvPicPr>
          <p:cNvPr id="11" name="图片 10"/>
          <p:cNvPicPr>
            <a:picLocks noChangeAspect="1"/>
          </p:cNvPicPr>
          <p:nvPr/>
        </p:nvPicPr>
        <p:blipFill>
          <a:blip r:embed="rId3"/>
          <a:stretch>
            <a:fillRect/>
          </a:stretch>
        </p:blipFill>
        <p:spPr>
          <a:xfrm>
            <a:off x="9831705" y="2722245"/>
            <a:ext cx="1317625" cy="1317625"/>
          </a:xfrm>
          <a:prstGeom prst="rect">
            <a:avLst/>
          </a:prstGeom>
        </p:spPr>
      </p:pic>
      <p:pic>
        <p:nvPicPr>
          <p:cNvPr id="12" name="图片 11"/>
          <p:cNvPicPr>
            <a:picLocks noChangeAspect="1"/>
          </p:cNvPicPr>
          <p:nvPr/>
        </p:nvPicPr>
        <p:blipFill>
          <a:blip r:embed="rId4"/>
          <a:stretch>
            <a:fillRect/>
          </a:stretch>
        </p:blipFill>
        <p:spPr>
          <a:xfrm>
            <a:off x="7779385" y="2860675"/>
            <a:ext cx="1267460" cy="1179195"/>
          </a:xfrm>
          <a:prstGeom prst="rect">
            <a:avLst/>
          </a:prstGeom>
        </p:spPr>
      </p:pic>
      <p:cxnSp>
        <p:nvCxnSpPr>
          <p:cNvPr id="13" name="直接连接符 12"/>
          <p:cNvCxnSpPr/>
          <p:nvPr/>
        </p:nvCxnSpPr>
        <p:spPr>
          <a:xfrm flipV="1">
            <a:off x="7342505" y="4283710"/>
            <a:ext cx="3816985" cy="16510"/>
          </a:xfrm>
          <a:prstGeom prst="line">
            <a:avLst/>
          </a:prstGeom>
          <a:ln w="6350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366885" y="2570480"/>
            <a:ext cx="32385" cy="3424555"/>
          </a:xfrm>
          <a:prstGeom prst="line">
            <a:avLst/>
          </a:prstGeom>
          <a:ln w="63500">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431473" y="0"/>
            <a:ext cx="1329055" cy="368300"/>
          </a:xfrm>
          <a:prstGeom prst="rect">
            <a:avLst/>
          </a:prstGeom>
          <a:noFill/>
        </p:spPr>
        <p:txBody>
          <a:bodyPr wrap="none" rtlCol="0" anchor="t">
            <a:spAutoFit/>
          </a:bodyPr>
          <a:p>
            <a:pPr algn="ctr"/>
            <a:r>
              <a:rPr lang="zh-CN" altLang="en-US" b="1">
                <a:solidFill>
                  <a:schemeClr val="bg1"/>
                </a:solidFill>
                <a:latin typeface="Times New Roman" panose="02020803070505020304" charset="0"/>
                <a:ea typeface="黑体" panose="02010609060101010101" charset="-122"/>
                <a:cs typeface="Times New Roman" panose="02020803070505020304" charset="0"/>
                <a:sym typeface="+mn-ea"/>
              </a:rPr>
              <a:t>医疗队策略</a:t>
            </a:r>
            <a:endParaRPr lang="zh-CN" altLang="en-US" b="1">
              <a:solidFill>
                <a:schemeClr val="bg1"/>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救援策略</a:t>
            </a:r>
            <a:endParaRPr lang="zh-CN" altLang="en-US" sz="4400" b="1">
              <a:solidFill>
                <a:schemeClr val="tx2"/>
              </a:solidFill>
              <a:sym typeface="+mn-ea"/>
            </a:endParaRPr>
          </a:p>
        </p:txBody>
      </p:sp>
      <p:sp>
        <p:nvSpPr>
          <p:cNvPr id="4" name="文本框 3"/>
          <p:cNvSpPr txBox="1"/>
          <p:nvPr/>
        </p:nvSpPr>
        <p:spPr>
          <a:xfrm>
            <a:off x="315595" y="424815"/>
            <a:ext cx="3245485" cy="521970"/>
          </a:xfrm>
          <a:prstGeom prst="rect">
            <a:avLst/>
          </a:prstGeom>
          <a:noFill/>
        </p:spPr>
        <p:txBody>
          <a:bodyPr wrap="square" rtlCol="0">
            <a:spAutoFit/>
          </a:bodyPr>
          <a:p>
            <a:r>
              <a:rPr lang="zh-CN" altLang="en-US" sz="2800" b="1">
                <a:solidFill>
                  <a:schemeClr val="bg1"/>
                </a:solidFill>
                <a:sym typeface="+mn-ea"/>
              </a:rPr>
              <a:t>医疗队</a:t>
            </a:r>
            <a:r>
              <a:rPr lang="en-US" altLang="zh-CN" sz="2800" b="1">
                <a:solidFill>
                  <a:schemeClr val="bg1"/>
                </a:solidFill>
                <a:sym typeface="+mn-ea"/>
              </a:rPr>
              <a:t>——</a:t>
            </a:r>
            <a:r>
              <a:rPr lang="zh-CN" altLang="en-US" sz="2800" b="1">
                <a:solidFill>
                  <a:schemeClr val="bg1"/>
                </a:solidFill>
                <a:sym typeface="+mn-ea"/>
              </a:rPr>
              <a:t>救援</a:t>
            </a:r>
            <a:endParaRPr lang="zh-CN" altLang="en-US" sz="2800" b="1">
              <a:solidFill>
                <a:schemeClr val="bg1"/>
              </a:solidFill>
              <a:sym typeface="+mn-ea"/>
            </a:endParaRPr>
          </a:p>
        </p:txBody>
      </p:sp>
      <p:sp>
        <p:nvSpPr>
          <p:cNvPr id="6" name="文本框 5"/>
          <p:cNvSpPr txBox="1"/>
          <p:nvPr/>
        </p:nvSpPr>
        <p:spPr>
          <a:xfrm>
            <a:off x="1224915" y="1973580"/>
            <a:ext cx="9514205" cy="2306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估算地图大小</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根据地图大小，detector选择群聚救援或者分散救援的策略：</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rPr>
              <a:t>地图较小时，采用群聚救援策略能保证被发现的人快速得救；</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rPr>
              <a:t>地图较大时，采用分散救援策略能保证搜救范围覆盖全图。</a:t>
            </a:r>
            <a:endParaRPr lang="zh-CN" altLang="en-US" sz="2400">
              <a:solidFill>
                <a:schemeClr val="tx1">
                  <a:lumMod val="50000"/>
                  <a:lumOff val="50000"/>
                </a:schemeClr>
              </a:solidFill>
            </a:endParaRPr>
          </a:p>
        </p:txBody>
      </p:sp>
      <p:pic>
        <p:nvPicPr>
          <p:cNvPr id="9" name="图片 8"/>
          <p:cNvPicPr>
            <a:picLocks noChangeAspect="1"/>
          </p:cNvPicPr>
          <p:nvPr/>
        </p:nvPicPr>
        <p:blipFill>
          <a:blip r:embed="rId1"/>
          <a:stretch>
            <a:fillRect/>
          </a:stretch>
        </p:blipFill>
        <p:spPr>
          <a:xfrm>
            <a:off x="2681605" y="4874260"/>
            <a:ext cx="1349375" cy="1138555"/>
          </a:xfrm>
          <a:prstGeom prst="rect">
            <a:avLst/>
          </a:prstGeom>
        </p:spPr>
      </p:pic>
      <p:sp>
        <p:nvSpPr>
          <p:cNvPr id="11" name="矩形 10"/>
          <p:cNvSpPr/>
          <p:nvPr/>
        </p:nvSpPr>
        <p:spPr>
          <a:xfrm>
            <a:off x="7074535" y="5816600"/>
            <a:ext cx="542925" cy="196215"/>
          </a:xfrm>
          <a:prstGeom prst="rect">
            <a:avLst/>
          </a:prstGeom>
          <a:solidFill>
            <a:srgbClr val="ABB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amp;pky8295192682&amp;"/>
          <p:cNvPicPr>
            <a:picLocks noChangeAspect="1"/>
          </p:cNvPicPr>
          <p:nvPr/>
        </p:nvPicPr>
        <p:blipFill>
          <a:blip r:embed="rId2"/>
          <a:stretch>
            <a:fillRect/>
          </a:stretch>
        </p:blipFill>
        <p:spPr>
          <a:xfrm>
            <a:off x="6513830" y="4608830"/>
            <a:ext cx="3178810" cy="1687830"/>
          </a:xfrm>
          <a:prstGeom prst="rect">
            <a:avLst/>
          </a:prstGeom>
        </p:spPr>
      </p:pic>
      <p:sp>
        <p:nvSpPr>
          <p:cNvPr id="14" name="矩形 13"/>
          <p:cNvSpPr/>
          <p:nvPr/>
        </p:nvSpPr>
        <p:spPr>
          <a:xfrm>
            <a:off x="6849110" y="5721350"/>
            <a:ext cx="993775" cy="291465"/>
          </a:xfrm>
          <a:prstGeom prst="rect">
            <a:avLst/>
          </a:prstGeom>
          <a:noFill/>
          <a:ln>
            <a:noFill/>
          </a:ln>
        </p:spPr>
        <p:txBody>
          <a:bodyPr wrap="square" rtlCol="0" anchor="t">
            <a:spAutoFit/>
          </a:bodyPr>
          <a:p>
            <a:pPr algn="ctr"/>
            <a:r>
              <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REFUGE</a:t>
            </a:r>
            <a:endParaRPr lang="en-US" altLang="zh-CN" sz="13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10" name="图片 9"/>
          <p:cNvPicPr>
            <a:picLocks noChangeAspect="1"/>
          </p:cNvPicPr>
          <p:nvPr/>
        </p:nvPicPr>
        <p:blipFill>
          <a:blip r:embed="rId3"/>
          <a:stretch>
            <a:fillRect/>
          </a:stretch>
        </p:blipFill>
        <p:spPr>
          <a:xfrm>
            <a:off x="2096770" y="5253355"/>
            <a:ext cx="400050" cy="563245"/>
          </a:xfrm>
          <a:prstGeom prst="rect">
            <a:avLst/>
          </a:prstGeom>
        </p:spPr>
      </p:pic>
      <p:cxnSp>
        <p:nvCxnSpPr>
          <p:cNvPr id="19" name="直接箭头连接符 18"/>
          <p:cNvCxnSpPr/>
          <p:nvPr/>
        </p:nvCxnSpPr>
        <p:spPr>
          <a:xfrm flipV="1">
            <a:off x="4234180" y="5534025"/>
            <a:ext cx="2066925" cy="69215"/>
          </a:xfrm>
          <a:prstGeom prst="straightConnector1">
            <a:avLst/>
          </a:prstGeom>
          <a:ln w="508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307715" y="2921635"/>
            <a:ext cx="5594350" cy="1014730"/>
          </a:xfrm>
          <a:prstGeom prst="rect">
            <a:avLst/>
          </a:prstGeom>
          <a:noFill/>
        </p:spPr>
        <p:txBody>
          <a:bodyPr wrap="square" rtlCol="0">
            <a:spAutoFit/>
          </a:bodyPr>
          <a:p>
            <a:pPr algn="ctr"/>
            <a:r>
              <a:rPr lang="zh-CN" altLang="en-US" sz="6000" b="1">
                <a:solidFill>
                  <a:srgbClr val="FF0000"/>
                </a:solidFill>
              </a:rPr>
              <a:t>火警策略</a:t>
            </a:r>
            <a:endParaRPr lang="zh-CN" altLang="en-US" sz="6000" b="1">
              <a:solidFill>
                <a:srgbClr val="FF0000"/>
              </a:solidFill>
            </a:endParaRPr>
          </a:p>
        </p:txBody>
      </p:sp>
      <p:pic>
        <p:nvPicPr>
          <p:cNvPr id="4" name="图片 3"/>
          <p:cNvPicPr>
            <a:picLocks noChangeAspect="1"/>
          </p:cNvPicPr>
          <p:nvPr/>
        </p:nvPicPr>
        <p:blipFill>
          <a:blip r:embed="rId1"/>
          <a:stretch>
            <a:fillRect/>
          </a:stretch>
        </p:blipFill>
        <p:spPr>
          <a:xfrm>
            <a:off x="5758180" y="1631950"/>
            <a:ext cx="954405" cy="9544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1" y="0"/>
            <a:ext cx="1099820" cy="368300"/>
          </a:xfrm>
          <a:prstGeom prst="rect">
            <a:avLst/>
          </a:prstGeom>
          <a:noFill/>
        </p:spPr>
        <p:txBody>
          <a:bodyPr wrap="none" rtlCol="0" anchor="t">
            <a:spAutoFit/>
          </a:bodyPr>
          <a:p>
            <a:pPr algn="ctr"/>
            <a:r>
              <a:rPr lang="zh-CN" altLang="en-US" b="1">
                <a:solidFill>
                  <a:srgbClr val="FF0000"/>
                </a:solidFill>
                <a:latin typeface="Times New Roman" panose="02020803070505020304" charset="0"/>
                <a:ea typeface="黑体" panose="02010609060101010101" charset="-122"/>
                <a:cs typeface="Times New Roman" panose="02020803070505020304" charset="0"/>
                <a:sym typeface="+mn-ea"/>
              </a:rPr>
              <a:t>火警策略</a:t>
            </a:r>
            <a:endParaRPr lang="zh-CN" altLang="en-US" b="1">
              <a:solidFill>
                <a:srgbClr val="FF000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1445260"/>
          </a:xfrm>
          <a:prstGeom prst="rect">
            <a:avLst/>
          </a:prstGeom>
          <a:noFill/>
        </p:spPr>
        <p:txBody>
          <a:bodyPr wrap="square" rtlCol="0">
            <a:spAutoFit/>
          </a:bodyPr>
          <a:p>
            <a:r>
              <a:rPr lang="zh-CN" altLang="en-US" sz="4400" b="1">
                <a:solidFill>
                  <a:schemeClr val="tx2"/>
                </a:solidFill>
                <a:sym typeface="+mn-ea"/>
              </a:rPr>
              <a:t>灭火建筑选取</a:t>
            </a:r>
            <a:endParaRPr lang="zh-CN" altLang="en-US" sz="4400" b="1">
              <a:solidFill>
                <a:schemeClr val="tx2"/>
              </a:solidFill>
              <a:sym typeface="+mn-ea"/>
            </a:endParaRPr>
          </a:p>
          <a:p>
            <a:endParaRPr lang="zh-CN" altLang="en-US" sz="4400" b="1">
              <a:solidFill>
                <a:schemeClr val="tx2"/>
              </a:solidFill>
              <a:sym typeface="+mn-ea"/>
            </a:endParaRPr>
          </a:p>
        </p:txBody>
      </p:sp>
      <p:sp>
        <p:nvSpPr>
          <p:cNvPr id="4" name="文本框 3"/>
          <p:cNvSpPr txBox="1"/>
          <p:nvPr/>
        </p:nvSpPr>
        <p:spPr>
          <a:xfrm>
            <a:off x="315595" y="424815"/>
            <a:ext cx="3245485" cy="521970"/>
          </a:xfrm>
          <a:prstGeom prst="rect">
            <a:avLst/>
          </a:prstGeom>
          <a:noFill/>
        </p:spPr>
        <p:txBody>
          <a:bodyPr wrap="square" rtlCol="0">
            <a:spAutoFit/>
          </a:bodyPr>
          <a:p>
            <a:r>
              <a:rPr lang="zh-CN" altLang="en-US" sz="2800" b="1">
                <a:solidFill>
                  <a:srgbClr val="FF0000"/>
                </a:solidFill>
                <a:sym typeface="+mn-ea"/>
              </a:rPr>
              <a:t>火警</a:t>
            </a:r>
            <a:r>
              <a:rPr lang="en-US" altLang="zh-CN" sz="2800" b="1">
                <a:solidFill>
                  <a:srgbClr val="FF0000"/>
                </a:solidFill>
                <a:sym typeface="+mn-ea"/>
              </a:rPr>
              <a:t>——</a:t>
            </a:r>
            <a:r>
              <a:rPr lang="zh-CN" altLang="en-US" sz="2800" b="1">
                <a:solidFill>
                  <a:srgbClr val="FF0000"/>
                </a:solidFill>
                <a:sym typeface="+mn-ea"/>
              </a:rPr>
              <a:t>寻火</a:t>
            </a:r>
            <a:endParaRPr lang="zh-CN" altLang="en-US" sz="2800" b="1">
              <a:solidFill>
                <a:srgbClr val="FF0000"/>
              </a:solidFill>
              <a:sym typeface="+mn-ea"/>
            </a:endParaRPr>
          </a:p>
        </p:txBody>
      </p:sp>
      <p:sp>
        <p:nvSpPr>
          <p:cNvPr id="6" name="文本框 5"/>
          <p:cNvSpPr txBox="1"/>
          <p:nvPr/>
        </p:nvSpPr>
        <p:spPr>
          <a:xfrm>
            <a:off x="1152525" y="2127250"/>
            <a:ext cx="9707880" cy="1198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选择着火聚类</a:t>
            </a:r>
            <a:endParaRPr lang="zh-CN" altLang="en-US" sz="2400">
              <a:solidFill>
                <a:schemeClr val="tx1">
                  <a:lumMod val="50000"/>
                  <a:lumOff val="50000"/>
                </a:schemeClr>
              </a:solidFill>
              <a:sym typeface="+mn-ea"/>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sym typeface="+mn-ea"/>
              </a:rPr>
              <a:t>选择距离最近的聚类</a:t>
            </a:r>
            <a:endParaRPr lang="zh-CN" altLang="en-US" sz="2400">
              <a:solidFill>
                <a:schemeClr val="tx1">
                  <a:lumMod val="50000"/>
                  <a:lumOff val="50000"/>
                </a:schemeClr>
              </a:solidFill>
              <a:sym typeface="+mn-ea"/>
            </a:endParaRPr>
          </a:p>
        </p:txBody>
      </p:sp>
      <p:pic>
        <p:nvPicPr>
          <p:cNvPr id="28" name="图片 27" descr="2020-11-19 21-11-14 的屏幕截图"/>
          <p:cNvPicPr>
            <a:picLocks noChangeAspect="1"/>
          </p:cNvPicPr>
          <p:nvPr/>
        </p:nvPicPr>
        <p:blipFill>
          <a:blip r:embed="rId1"/>
          <a:srcRect l="13674" t="21585" r="38965" b="28196"/>
          <a:stretch>
            <a:fillRect/>
          </a:stretch>
        </p:blipFill>
        <p:spPr>
          <a:xfrm>
            <a:off x="3723005" y="3561080"/>
            <a:ext cx="4763770" cy="28409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1" y="0"/>
            <a:ext cx="1099820" cy="368300"/>
          </a:xfrm>
          <a:prstGeom prst="rect">
            <a:avLst/>
          </a:prstGeom>
          <a:noFill/>
        </p:spPr>
        <p:txBody>
          <a:bodyPr wrap="none" rtlCol="0" anchor="t">
            <a:spAutoFit/>
          </a:bodyPr>
          <a:p>
            <a:pPr algn="ctr"/>
            <a:r>
              <a:rPr lang="zh-CN" altLang="en-US" b="1">
                <a:solidFill>
                  <a:srgbClr val="FF0000"/>
                </a:solidFill>
                <a:latin typeface="Times New Roman" panose="02020803070505020304" charset="0"/>
                <a:ea typeface="黑体" panose="02010609060101010101" charset="-122"/>
                <a:cs typeface="Times New Roman" panose="02020803070505020304" charset="0"/>
                <a:sym typeface="+mn-ea"/>
              </a:rPr>
              <a:t>火警策略</a:t>
            </a:r>
            <a:endParaRPr lang="zh-CN" altLang="en-US" b="1">
              <a:solidFill>
                <a:srgbClr val="FF000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1445260"/>
          </a:xfrm>
          <a:prstGeom prst="rect">
            <a:avLst/>
          </a:prstGeom>
          <a:noFill/>
        </p:spPr>
        <p:txBody>
          <a:bodyPr wrap="square" rtlCol="0">
            <a:spAutoFit/>
          </a:bodyPr>
          <a:p>
            <a:r>
              <a:rPr lang="zh-CN" altLang="en-US" sz="4400" b="1">
                <a:solidFill>
                  <a:schemeClr val="tx2"/>
                </a:solidFill>
                <a:sym typeface="+mn-ea"/>
              </a:rPr>
              <a:t>灭火建筑选取</a:t>
            </a:r>
            <a:endParaRPr lang="zh-CN" altLang="en-US" sz="4400" b="1">
              <a:solidFill>
                <a:schemeClr val="tx2"/>
              </a:solidFill>
              <a:sym typeface="+mn-ea"/>
            </a:endParaRPr>
          </a:p>
          <a:p>
            <a:endParaRPr lang="zh-CN" altLang="en-US" sz="4400" b="1">
              <a:solidFill>
                <a:schemeClr val="tx2"/>
              </a:solidFill>
              <a:sym typeface="+mn-ea"/>
            </a:endParaRPr>
          </a:p>
        </p:txBody>
      </p:sp>
      <p:sp>
        <p:nvSpPr>
          <p:cNvPr id="4" name="文本框 3"/>
          <p:cNvSpPr txBox="1"/>
          <p:nvPr/>
        </p:nvSpPr>
        <p:spPr>
          <a:xfrm>
            <a:off x="315595" y="424815"/>
            <a:ext cx="3245485" cy="521970"/>
          </a:xfrm>
          <a:prstGeom prst="rect">
            <a:avLst/>
          </a:prstGeom>
          <a:noFill/>
        </p:spPr>
        <p:txBody>
          <a:bodyPr wrap="square" rtlCol="0">
            <a:spAutoFit/>
          </a:bodyPr>
          <a:p>
            <a:r>
              <a:rPr lang="zh-CN" altLang="en-US" sz="2800" b="1">
                <a:solidFill>
                  <a:srgbClr val="FF0000"/>
                </a:solidFill>
                <a:sym typeface="+mn-ea"/>
              </a:rPr>
              <a:t>火警</a:t>
            </a:r>
            <a:r>
              <a:rPr lang="en-US" altLang="zh-CN" sz="2800" b="1">
                <a:solidFill>
                  <a:srgbClr val="FF0000"/>
                </a:solidFill>
                <a:sym typeface="+mn-ea"/>
              </a:rPr>
              <a:t>——</a:t>
            </a:r>
            <a:r>
              <a:rPr lang="zh-CN" altLang="en-US" sz="2800" b="1">
                <a:solidFill>
                  <a:srgbClr val="FF0000"/>
                </a:solidFill>
                <a:sym typeface="+mn-ea"/>
              </a:rPr>
              <a:t>寻火</a:t>
            </a:r>
            <a:endParaRPr lang="zh-CN" altLang="en-US" sz="2800" b="1">
              <a:solidFill>
                <a:srgbClr val="FF0000"/>
              </a:solidFill>
              <a:sym typeface="+mn-ea"/>
            </a:endParaRPr>
          </a:p>
        </p:txBody>
      </p:sp>
      <p:sp>
        <p:nvSpPr>
          <p:cNvPr id="6" name="文本框 5"/>
          <p:cNvSpPr txBox="1"/>
          <p:nvPr/>
        </p:nvSpPr>
        <p:spPr>
          <a:xfrm>
            <a:off x="1185545" y="2127250"/>
            <a:ext cx="9707880" cy="119888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在选定的着火聚类中选择（火势不可控制）</a:t>
            </a:r>
            <a:endParaRPr lang="zh-CN" altLang="en-US" sz="2400">
              <a:solidFill>
                <a:schemeClr val="tx1">
                  <a:lumMod val="50000"/>
                  <a:lumOff val="50000"/>
                </a:schemeClr>
              </a:solidFill>
              <a:sym typeface="+mn-ea"/>
            </a:endParaRPr>
          </a:p>
          <a:p>
            <a:pPr marL="800100" lvl="1" indent="-342900" fontAlgn="auto">
              <a:lnSpc>
                <a:spcPct val="150000"/>
              </a:lnSpc>
              <a:buFont typeface="Arial" panose="020B0704020202020204" pitchFamily="34" charset="0"/>
              <a:buChar char="•"/>
            </a:pPr>
            <a:r>
              <a:rPr lang="zh-CN" altLang="en-US" sz="2400">
                <a:solidFill>
                  <a:schemeClr val="tx1">
                    <a:lumMod val="50000"/>
                    <a:lumOff val="50000"/>
                  </a:schemeClr>
                </a:solidFill>
                <a:sym typeface="+mn-ea"/>
              </a:rPr>
              <a:t>选择火势蔓延方向的建筑</a:t>
            </a:r>
            <a:endParaRPr lang="zh-CN" altLang="en-US" sz="2400">
              <a:solidFill>
                <a:schemeClr val="tx1">
                  <a:lumMod val="50000"/>
                  <a:lumOff val="50000"/>
                </a:schemeClr>
              </a:solidFill>
              <a:sym typeface="+mn-ea"/>
            </a:endParaRPr>
          </a:p>
        </p:txBody>
      </p:sp>
      <p:pic>
        <p:nvPicPr>
          <p:cNvPr id="27" name="图片 26" descr="Peek 2020-11-19 20-52"/>
          <p:cNvPicPr>
            <a:picLocks noChangeAspect="1"/>
          </p:cNvPicPr>
          <p:nvPr/>
        </p:nvPicPr>
        <p:blipFill>
          <a:blip r:embed="rId1"/>
          <a:stretch>
            <a:fillRect/>
          </a:stretch>
        </p:blipFill>
        <p:spPr>
          <a:xfrm>
            <a:off x="3757295" y="3580765"/>
            <a:ext cx="4742815" cy="28378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5546091" y="0"/>
            <a:ext cx="1099820" cy="368300"/>
          </a:xfrm>
          <a:prstGeom prst="rect">
            <a:avLst/>
          </a:prstGeom>
          <a:noFill/>
        </p:spPr>
        <p:txBody>
          <a:bodyPr wrap="none" rtlCol="0" anchor="t">
            <a:spAutoFit/>
          </a:bodyPr>
          <a:p>
            <a:pPr algn="ctr"/>
            <a:r>
              <a:rPr lang="zh-CN" altLang="en-US" b="1">
                <a:solidFill>
                  <a:srgbClr val="FF0000"/>
                </a:solidFill>
                <a:latin typeface="Times New Roman" panose="02020803070505020304" charset="0"/>
                <a:ea typeface="黑体" panose="02010609060101010101" charset="-122"/>
                <a:cs typeface="Times New Roman" panose="02020803070505020304" charset="0"/>
                <a:sym typeface="+mn-ea"/>
              </a:rPr>
              <a:t>火警策略</a:t>
            </a:r>
            <a:endParaRPr lang="zh-CN" altLang="en-US" b="1">
              <a:solidFill>
                <a:srgbClr val="FF0000"/>
              </a:solidFill>
              <a:latin typeface="Times New Roman" panose="02020803070505020304" charset="0"/>
              <a:ea typeface="黑体" panose="02010609060101010101" charset="-122"/>
              <a:cs typeface="Times New Roman" panose="02020803070505020304" charset="0"/>
              <a:sym typeface="+mn-ea"/>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1445260"/>
          </a:xfrm>
          <a:prstGeom prst="rect">
            <a:avLst/>
          </a:prstGeom>
          <a:noFill/>
        </p:spPr>
        <p:txBody>
          <a:bodyPr wrap="square" rtlCol="0">
            <a:spAutoFit/>
          </a:bodyPr>
          <a:p>
            <a:r>
              <a:rPr lang="zh-CN" altLang="en-US" sz="4400" b="1">
                <a:solidFill>
                  <a:schemeClr val="tx2"/>
                </a:solidFill>
                <a:sym typeface="+mn-ea"/>
              </a:rPr>
              <a:t>灭火建筑选取</a:t>
            </a:r>
            <a:endParaRPr lang="zh-CN" altLang="en-US" sz="4400" b="1">
              <a:solidFill>
                <a:schemeClr val="tx2"/>
              </a:solidFill>
              <a:sym typeface="+mn-ea"/>
            </a:endParaRPr>
          </a:p>
          <a:p>
            <a:endParaRPr lang="zh-CN" altLang="en-US" sz="4400" b="1">
              <a:solidFill>
                <a:schemeClr val="tx2"/>
              </a:solidFill>
              <a:sym typeface="+mn-ea"/>
            </a:endParaRPr>
          </a:p>
        </p:txBody>
      </p:sp>
      <p:sp>
        <p:nvSpPr>
          <p:cNvPr id="4" name="文本框 3"/>
          <p:cNvSpPr txBox="1"/>
          <p:nvPr/>
        </p:nvSpPr>
        <p:spPr>
          <a:xfrm>
            <a:off x="315595" y="424815"/>
            <a:ext cx="3245485" cy="521970"/>
          </a:xfrm>
          <a:prstGeom prst="rect">
            <a:avLst/>
          </a:prstGeom>
          <a:noFill/>
        </p:spPr>
        <p:txBody>
          <a:bodyPr wrap="square" rtlCol="0">
            <a:spAutoFit/>
          </a:bodyPr>
          <a:p>
            <a:r>
              <a:rPr lang="zh-CN" altLang="en-US" sz="2800" b="1">
                <a:solidFill>
                  <a:srgbClr val="FF0000"/>
                </a:solidFill>
                <a:sym typeface="+mn-ea"/>
              </a:rPr>
              <a:t>火警</a:t>
            </a:r>
            <a:r>
              <a:rPr lang="en-US" altLang="zh-CN" sz="2800" b="1">
                <a:solidFill>
                  <a:srgbClr val="FF0000"/>
                </a:solidFill>
                <a:sym typeface="+mn-ea"/>
              </a:rPr>
              <a:t>——</a:t>
            </a:r>
            <a:r>
              <a:rPr lang="zh-CN" altLang="en-US" sz="2800" b="1">
                <a:solidFill>
                  <a:srgbClr val="FF0000"/>
                </a:solidFill>
                <a:sym typeface="+mn-ea"/>
              </a:rPr>
              <a:t>寻火</a:t>
            </a:r>
            <a:endParaRPr lang="zh-CN" altLang="en-US" sz="2800" b="1">
              <a:solidFill>
                <a:srgbClr val="FF0000"/>
              </a:solidFill>
              <a:sym typeface="+mn-ea"/>
            </a:endParaRPr>
          </a:p>
        </p:txBody>
      </p:sp>
      <p:sp>
        <p:nvSpPr>
          <p:cNvPr id="6" name="文本框 5"/>
          <p:cNvSpPr txBox="1"/>
          <p:nvPr/>
        </p:nvSpPr>
        <p:spPr>
          <a:xfrm>
            <a:off x="715010" y="2127250"/>
            <a:ext cx="9707880" cy="1198880"/>
          </a:xfrm>
          <a:prstGeom prst="rect">
            <a:avLst/>
          </a:prstGeom>
          <a:noFill/>
        </p:spPr>
        <p:txBody>
          <a:bodyPr wrap="square" rtlCol="0">
            <a:spAutoFit/>
          </a:bodyPr>
          <a:p>
            <a:pPr marL="800100" lvl="1" indent="-342900" fontAlgn="auto">
              <a:lnSpc>
                <a:spcPct val="150000"/>
              </a:lnSpc>
              <a:buFont typeface="Wingdings" panose="05000000000000000000" charset="0"/>
              <a:buChar char=""/>
            </a:pPr>
            <a:r>
              <a:rPr lang="zh-CN" altLang="en-US" sz="2400">
                <a:solidFill>
                  <a:schemeClr val="tx1">
                    <a:lumMod val="50000"/>
                    <a:lumOff val="50000"/>
                  </a:schemeClr>
                </a:solidFill>
                <a:sym typeface="+mn-ea"/>
              </a:rPr>
              <a:t>在选定的着火聚类中选择（火势能够控制）</a:t>
            </a:r>
            <a:endParaRPr lang="zh-CN" altLang="en-US" sz="2400">
              <a:solidFill>
                <a:schemeClr val="tx1">
                  <a:lumMod val="50000"/>
                  <a:lumOff val="50000"/>
                </a:schemeClr>
              </a:solidFill>
              <a:sym typeface="+mn-ea"/>
            </a:endParaRPr>
          </a:p>
          <a:p>
            <a:pPr marL="1257300" lvl="2" indent="-342900" fontAlgn="auto">
              <a:lnSpc>
                <a:spcPct val="150000"/>
              </a:lnSpc>
              <a:buFont typeface="Arial" panose="020B0704020202020204" pitchFamily="34" charset="0"/>
              <a:buChar char="•"/>
            </a:pPr>
            <a:r>
              <a:rPr lang="zh-CN" altLang="en-US" sz="2400">
                <a:solidFill>
                  <a:schemeClr val="tx1">
                    <a:lumMod val="50000"/>
                    <a:lumOff val="50000"/>
                  </a:schemeClr>
                </a:solidFill>
                <a:sym typeface="+mn-ea"/>
              </a:rPr>
              <a:t>选择距离自己最近的建筑</a:t>
            </a:r>
            <a:endParaRPr lang="zh-CN" altLang="en-US" sz="2400">
              <a:solidFill>
                <a:schemeClr val="tx1">
                  <a:lumMod val="50000"/>
                  <a:lumOff val="50000"/>
                </a:schemeClr>
              </a:solidFill>
              <a:sym typeface="+mn-ea"/>
            </a:endParaRPr>
          </a:p>
        </p:txBody>
      </p:sp>
      <p:pic>
        <p:nvPicPr>
          <p:cNvPr id="8" name="图片 7" descr="Peek 2020-11-19 21-29"/>
          <p:cNvPicPr>
            <a:picLocks noChangeAspect="1"/>
          </p:cNvPicPr>
          <p:nvPr/>
        </p:nvPicPr>
        <p:blipFill>
          <a:blip r:embed="rId1"/>
          <a:stretch>
            <a:fillRect/>
          </a:stretch>
        </p:blipFill>
        <p:spPr>
          <a:xfrm>
            <a:off x="3723640" y="3564890"/>
            <a:ext cx="4742815" cy="28378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298825" y="2593975"/>
            <a:ext cx="5594350" cy="1014730"/>
          </a:xfrm>
          <a:prstGeom prst="rect">
            <a:avLst/>
          </a:prstGeom>
          <a:noFill/>
        </p:spPr>
        <p:txBody>
          <a:bodyPr wrap="square" rtlCol="0">
            <a:spAutoFit/>
          </a:bodyPr>
          <a:p>
            <a:pPr algn="ctr"/>
            <a:r>
              <a:rPr lang="zh-CN" altLang="en-US" sz="6000" b="1">
                <a:solidFill>
                  <a:schemeClr val="accent6">
                    <a:lumMod val="60000"/>
                    <a:lumOff val="40000"/>
                  </a:schemeClr>
                </a:solidFill>
              </a:rPr>
              <a:t>综合评估</a:t>
            </a:r>
            <a:endParaRPr lang="zh-CN" altLang="en-US" sz="6000" b="1">
              <a:solidFill>
                <a:schemeClr val="accent6">
                  <a:lumMod val="60000"/>
                  <a:lumOff val="4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chemeClr val="accent6">
                    <a:lumMod val="60000"/>
                    <a:lumOff val="40000"/>
                  </a:schemeClr>
                </a:solidFill>
              </a:rPr>
              <a:t>综合评估</a:t>
            </a:r>
            <a:endParaRPr lang="zh-CN" altLang="en-US" b="1">
              <a:solidFill>
                <a:schemeClr val="accent6">
                  <a:lumMod val="60000"/>
                  <a:lumOff val="40000"/>
                </a:schemeClr>
              </a:solidFill>
            </a:endParaRPr>
          </a:p>
        </p:txBody>
      </p:sp>
      <p:cxnSp>
        <p:nvCxnSpPr>
          <p:cNvPr id="7" name="直接连接符 6"/>
          <p:cNvCxnSpPr/>
          <p:nvPr/>
        </p:nvCxnSpPr>
        <p:spPr>
          <a:xfrm flipV="1">
            <a:off x="-14605" y="14357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51510"/>
            <a:ext cx="6186170" cy="768350"/>
          </a:xfrm>
          <a:prstGeom prst="rect">
            <a:avLst/>
          </a:prstGeom>
          <a:noFill/>
        </p:spPr>
        <p:txBody>
          <a:bodyPr wrap="square" rtlCol="0">
            <a:spAutoFit/>
          </a:bodyPr>
          <a:p>
            <a:r>
              <a:rPr lang="zh-CN" altLang="en-US" sz="4400" b="1">
                <a:solidFill>
                  <a:schemeClr val="tx2"/>
                </a:solidFill>
                <a:sym typeface="+mn-ea"/>
              </a:rPr>
              <a:t>结果</a:t>
            </a:r>
            <a:endParaRPr lang="zh-CN" altLang="en-US" sz="4400" b="1">
              <a:solidFill>
                <a:schemeClr val="tx2"/>
              </a:solidFill>
              <a:sym typeface="+mn-ea"/>
            </a:endParaRPr>
          </a:p>
        </p:txBody>
      </p:sp>
      <p:sp>
        <p:nvSpPr>
          <p:cNvPr id="4" name="文本框 3"/>
          <p:cNvSpPr txBox="1"/>
          <p:nvPr/>
        </p:nvSpPr>
        <p:spPr>
          <a:xfrm>
            <a:off x="511810" y="1926590"/>
            <a:ext cx="11712575"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跑分结果相比往年有非常大提升</a:t>
            </a:r>
            <a:r>
              <a:rPr lang="en-US" altLang="zh-CN" sz="2400">
                <a:solidFill>
                  <a:schemeClr val="tx1">
                    <a:lumMod val="50000"/>
                    <a:lumOff val="50000"/>
                  </a:schemeClr>
                </a:solidFill>
              </a:rPr>
              <a:t>,</a:t>
            </a:r>
            <a:r>
              <a:rPr lang="zh-CN" altLang="en-US" sz="2400">
                <a:solidFill>
                  <a:schemeClr val="tx1">
                    <a:lumMod val="50000"/>
                    <a:lumOff val="50000"/>
                  </a:schemeClr>
                </a:solidFill>
              </a:rPr>
              <a:t>相较去年世界赛冠军</a:t>
            </a:r>
            <a:r>
              <a:rPr lang="en-US" altLang="zh-CN" sz="2400">
                <a:solidFill>
                  <a:schemeClr val="tx1">
                    <a:lumMod val="50000"/>
                    <a:lumOff val="50000"/>
                  </a:schemeClr>
                </a:solidFill>
              </a:rPr>
              <a:t>MRL</a:t>
            </a:r>
            <a:r>
              <a:rPr lang="zh-CN" altLang="en-US" sz="2400">
                <a:solidFill>
                  <a:schemeClr val="tx1">
                    <a:lumMod val="50000"/>
                    <a:lumOff val="50000"/>
                  </a:schemeClr>
                </a:solidFill>
              </a:rPr>
              <a:t>也有较大优势</a:t>
            </a:r>
            <a:endParaRPr lang="zh-CN" altLang="en-US" sz="2400">
              <a:solidFill>
                <a:schemeClr val="tx1">
                  <a:lumMod val="50000"/>
                  <a:lumOff val="50000"/>
                </a:schemeClr>
              </a:solidFill>
            </a:endParaRPr>
          </a:p>
        </p:txBody>
      </p:sp>
      <p:cxnSp>
        <p:nvCxnSpPr>
          <p:cNvPr id="9" name="直接连接符 8"/>
          <p:cNvCxnSpPr/>
          <p:nvPr/>
        </p:nvCxnSpPr>
        <p:spPr>
          <a:xfrm flipV="1">
            <a:off x="290195" y="4000500"/>
            <a:ext cx="11474450" cy="381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860040" y="3387725"/>
            <a:ext cx="8893175"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2835275" y="2731770"/>
            <a:ext cx="0" cy="3493135"/>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00125" y="3123565"/>
            <a:ext cx="1433830" cy="583565"/>
          </a:xfrm>
          <a:prstGeom prst="rect">
            <a:avLst/>
          </a:prstGeom>
          <a:noFill/>
        </p:spPr>
        <p:txBody>
          <a:bodyPr wrap="square" rtlCol="0">
            <a:spAutoFit/>
          </a:bodyPr>
          <a:p>
            <a:r>
              <a:rPr lang="en-US" altLang="zh-CN" sz="3200" b="1">
                <a:solidFill>
                  <a:schemeClr val="tx2"/>
                </a:solidFill>
              </a:rPr>
              <a:t>Agent</a:t>
            </a:r>
            <a:endParaRPr lang="en-US" altLang="zh-CN" sz="3200" b="1">
              <a:solidFill>
                <a:schemeClr val="tx2"/>
              </a:solidFill>
            </a:endParaRPr>
          </a:p>
        </p:txBody>
      </p:sp>
      <p:sp>
        <p:nvSpPr>
          <p:cNvPr id="13" name="文本框 12"/>
          <p:cNvSpPr txBox="1"/>
          <p:nvPr/>
        </p:nvSpPr>
        <p:spPr>
          <a:xfrm>
            <a:off x="5126355" y="2663190"/>
            <a:ext cx="2381250" cy="583565"/>
          </a:xfrm>
          <a:prstGeom prst="rect">
            <a:avLst/>
          </a:prstGeom>
          <a:noFill/>
        </p:spPr>
        <p:txBody>
          <a:bodyPr wrap="square" rtlCol="0">
            <a:spAutoFit/>
          </a:bodyPr>
          <a:p>
            <a:r>
              <a:rPr lang="en-US" altLang="zh-CN" sz="3200" b="1">
                <a:solidFill>
                  <a:schemeClr val="tx2"/>
                </a:solidFill>
              </a:rPr>
              <a:t>Scenario</a:t>
            </a:r>
            <a:endParaRPr lang="en-US" altLang="zh-CN" sz="3200" b="1">
              <a:solidFill>
                <a:schemeClr val="tx2"/>
              </a:solidFill>
            </a:endParaRPr>
          </a:p>
        </p:txBody>
      </p:sp>
      <p:sp>
        <p:nvSpPr>
          <p:cNvPr id="14" name="文本框 13"/>
          <p:cNvSpPr txBox="1"/>
          <p:nvPr/>
        </p:nvSpPr>
        <p:spPr>
          <a:xfrm>
            <a:off x="259080" y="4143375"/>
            <a:ext cx="2937510" cy="460375"/>
          </a:xfrm>
          <a:prstGeom prst="rect">
            <a:avLst/>
          </a:prstGeom>
          <a:noFill/>
        </p:spPr>
        <p:txBody>
          <a:bodyPr wrap="square" rtlCol="0">
            <a:spAutoFit/>
          </a:bodyPr>
          <a:p>
            <a:r>
              <a:rPr lang="en-US" altLang="zh-CN" sz="2400" b="1">
                <a:solidFill>
                  <a:schemeClr val="accent6">
                    <a:lumMod val="75000"/>
                  </a:schemeClr>
                </a:solidFill>
              </a:rPr>
              <a:t>CSU_Yunlu 2020</a:t>
            </a:r>
            <a:endParaRPr lang="en-US" altLang="zh-CN" sz="2400" b="1">
              <a:solidFill>
                <a:schemeClr val="accent6">
                  <a:lumMod val="75000"/>
                </a:schemeClr>
              </a:solidFill>
            </a:endParaRPr>
          </a:p>
        </p:txBody>
      </p:sp>
      <p:sp>
        <p:nvSpPr>
          <p:cNvPr id="15" name="文本框 14"/>
          <p:cNvSpPr txBox="1"/>
          <p:nvPr/>
        </p:nvSpPr>
        <p:spPr>
          <a:xfrm>
            <a:off x="248285" y="5080000"/>
            <a:ext cx="2937510" cy="460375"/>
          </a:xfrm>
          <a:prstGeom prst="rect">
            <a:avLst/>
          </a:prstGeom>
          <a:noFill/>
        </p:spPr>
        <p:txBody>
          <a:bodyPr wrap="square" rtlCol="0">
            <a:spAutoFit/>
          </a:bodyPr>
          <a:p>
            <a:r>
              <a:rPr lang="en-US" altLang="zh-CN" sz="2400" b="1">
                <a:solidFill>
                  <a:schemeClr val="tx2"/>
                </a:solidFill>
              </a:rPr>
              <a:t>CSU_Yunlu 2019</a:t>
            </a:r>
            <a:endParaRPr lang="en-US" altLang="zh-CN" sz="2400" b="1">
              <a:solidFill>
                <a:schemeClr val="tx2"/>
              </a:solidFill>
            </a:endParaRPr>
          </a:p>
        </p:txBody>
      </p:sp>
      <p:sp>
        <p:nvSpPr>
          <p:cNvPr id="16" name="文本框 15"/>
          <p:cNvSpPr txBox="1"/>
          <p:nvPr/>
        </p:nvSpPr>
        <p:spPr>
          <a:xfrm>
            <a:off x="855345" y="5603240"/>
            <a:ext cx="2937510" cy="460375"/>
          </a:xfrm>
          <a:prstGeom prst="rect">
            <a:avLst/>
          </a:prstGeom>
          <a:noFill/>
        </p:spPr>
        <p:txBody>
          <a:bodyPr wrap="square" rtlCol="0">
            <a:spAutoFit/>
          </a:bodyPr>
          <a:p>
            <a:r>
              <a:rPr lang="en-US" altLang="zh-CN" sz="2400" b="1">
                <a:solidFill>
                  <a:schemeClr val="tx2"/>
                </a:solidFill>
              </a:rPr>
              <a:t>MRL  2019</a:t>
            </a:r>
            <a:endParaRPr lang="en-US" altLang="zh-CN" sz="2400" b="1">
              <a:solidFill>
                <a:schemeClr val="tx2"/>
              </a:solidFill>
            </a:endParaRPr>
          </a:p>
        </p:txBody>
      </p:sp>
      <p:sp>
        <p:nvSpPr>
          <p:cNvPr id="29" name="文本框 28"/>
          <p:cNvSpPr txBox="1"/>
          <p:nvPr/>
        </p:nvSpPr>
        <p:spPr>
          <a:xfrm>
            <a:off x="2998470" y="3514725"/>
            <a:ext cx="8996680" cy="368300"/>
          </a:xfrm>
          <a:prstGeom prst="rect">
            <a:avLst/>
          </a:prstGeom>
          <a:noFill/>
        </p:spPr>
        <p:txBody>
          <a:bodyPr wrap="square" rtlCol="0">
            <a:spAutoFit/>
          </a:bodyPr>
          <a:p>
            <a:r>
              <a:rPr lang="en-US" altLang="zh-CN">
                <a:solidFill>
                  <a:schemeClr val="tx2"/>
                </a:solidFill>
              </a:rPr>
              <a:t>VC2          VC1      SydneyS2    SydneyS1      SF2        Paris2         NY1      Eindhoven2</a:t>
            </a:r>
            <a:endParaRPr lang="en-US" altLang="zh-CN">
              <a:solidFill>
                <a:schemeClr val="tx2"/>
              </a:solidFill>
            </a:endParaRPr>
          </a:p>
        </p:txBody>
      </p:sp>
      <p:sp>
        <p:nvSpPr>
          <p:cNvPr id="30" name="文本框 29"/>
          <p:cNvSpPr txBox="1"/>
          <p:nvPr/>
        </p:nvSpPr>
        <p:spPr>
          <a:xfrm>
            <a:off x="2998470" y="4189095"/>
            <a:ext cx="8800465" cy="398780"/>
          </a:xfrm>
          <a:prstGeom prst="rect">
            <a:avLst/>
          </a:prstGeom>
          <a:noFill/>
        </p:spPr>
        <p:txBody>
          <a:bodyPr wrap="square" rtlCol="0">
            <a:spAutoFit/>
          </a:bodyPr>
          <a:p>
            <a:r>
              <a:rPr lang="en-US" altLang="zh-CN" sz="2000" b="1">
                <a:solidFill>
                  <a:schemeClr val="accent6">
                    <a:lumMod val="75000"/>
                  </a:schemeClr>
                </a:solidFill>
              </a:rPr>
              <a:t>95.23     27.37      274.57     145.77     256.56     216.43      292.38      204.22</a:t>
            </a:r>
            <a:endParaRPr lang="en-US" altLang="zh-CN" sz="2000" b="1">
              <a:solidFill>
                <a:schemeClr val="accent6">
                  <a:lumMod val="75000"/>
                </a:schemeClr>
              </a:solidFill>
            </a:endParaRPr>
          </a:p>
        </p:txBody>
      </p:sp>
      <p:sp>
        <p:nvSpPr>
          <p:cNvPr id="34" name="文本框 33"/>
          <p:cNvSpPr txBox="1"/>
          <p:nvPr/>
        </p:nvSpPr>
        <p:spPr>
          <a:xfrm>
            <a:off x="3011805" y="5142230"/>
            <a:ext cx="8800465" cy="368300"/>
          </a:xfrm>
          <a:prstGeom prst="rect">
            <a:avLst/>
          </a:prstGeom>
          <a:noFill/>
        </p:spPr>
        <p:txBody>
          <a:bodyPr wrap="square" rtlCol="0">
            <a:spAutoFit/>
          </a:bodyPr>
          <a:p>
            <a:r>
              <a:rPr lang="en-US" altLang="zh-CN"/>
              <a:t>23.37        7.46        189.87       114.45       241.01       114.81       176.77        200.60</a:t>
            </a:r>
            <a:endParaRPr lang="en-US" altLang="zh-CN"/>
          </a:p>
        </p:txBody>
      </p:sp>
      <p:sp>
        <p:nvSpPr>
          <p:cNvPr id="36" name="文本框 35"/>
          <p:cNvSpPr txBox="1"/>
          <p:nvPr/>
        </p:nvSpPr>
        <p:spPr>
          <a:xfrm>
            <a:off x="3030220" y="5660390"/>
            <a:ext cx="8800465" cy="368300"/>
          </a:xfrm>
          <a:prstGeom prst="rect">
            <a:avLst/>
          </a:prstGeom>
          <a:noFill/>
        </p:spPr>
        <p:txBody>
          <a:bodyPr wrap="square" rtlCol="0">
            <a:spAutoFit/>
          </a:bodyPr>
          <a:p>
            <a:r>
              <a:rPr lang="en-US" altLang="zh-CN"/>
              <a:t>35.60       21.39       248.63       133.53       253.47       201.62       262.50        201.92</a:t>
            </a:r>
            <a:endParaRPr lang="en-US" altLang="zh-CN"/>
          </a:p>
        </p:txBody>
      </p:sp>
      <p:cxnSp>
        <p:nvCxnSpPr>
          <p:cNvPr id="37" name="直接箭头连接符 36"/>
          <p:cNvCxnSpPr/>
          <p:nvPr/>
        </p:nvCxnSpPr>
        <p:spPr>
          <a:xfrm flipV="1">
            <a:off x="3405505" y="456946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322320" y="509778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4342130" y="4587875"/>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258945" y="5116195"/>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5493385" y="456946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410200" y="509778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628765" y="4587875"/>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545580" y="5116195"/>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7747635" y="456946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664450" y="509778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8866505" y="455168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783320" y="508000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10051415" y="455168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968230" y="508000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11235690" y="4551680"/>
            <a:ext cx="3175" cy="52832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152505" y="5080000"/>
            <a:ext cx="1651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chemeClr val="accent6">
                    <a:lumMod val="60000"/>
                    <a:lumOff val="40000"/>
                  </a:schemeClr>
                </a:solidFill>
              </a:rPr>
              <a:t>综合评估</a:t>
            </a:r>
            <a:endParaRPr lang="zh-CN" altLang="en-US" b="1">
              <a:solidFill>
                <a:schemeClr val="accent6">
                  <a:lumMod val="60000"/>
                  <a:lumOff val="40000"/>
                </a:schemeClr>
              </a:solidFill>
            </a:endParaRPr>
          </a:p>
        </p:txBody>
      </p:sp>
      <p:cxnSp>
        <p:nvCxnSpPr>
          <p:cNvPr id="7" name="直接连接符 6"/>
          <p:cNvCxnSpPr/>
          <p:nvPr/>
        </p:nvCxnSpPr>
        <p:spPr>
          <a:xfrm flipV="1">
            <a:off x="-14605" y="14357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51510"/>
            <a:ext cx="6186170" cy="768350"/>
          </a:xfrm>
          <a:prstGeom prst="rect">
            <a:avLst/>
          </a:prstGeom>
          <a:noFill/>
        </p:spPr>
        <p:txBody>
          <a:bodyPr wrap="square" rtlCol="0">
            <a:spAutoFit/>
          </a:bodyPr>
          <a:p>
            <a:r>
              <a:rPr lang="zh-CN" altLang="en-US" sz="4400" b="1">
                <a:solidFill>
                  <a:schemeClr val="tx2"/>
                </a:solidFill>
                <a:sym typeface="+mn-ea"/>
              </a:rPr>
              <a:t>结论</a:t>
            </a:r>
            <a:endParaRPr lang="zh-CN" altLang="en-US" sz="4400" b="1">
              <a:solidFill>
                <a:schemeClr val="tx2"/>
              </a:solidFill>
              <a:sym typeface="+mn-ea"/>
            </a:endParaRPr>
          </a:p>
        </p:txBody>
      </p:sp>
      <p:sp>
        <p:nvSpPr>
          <p:cNvPr id="4" name="文本框 3"/>
          <p:cNvSpPr txBox="1"/>
          <p:nvPr/>
        </p:nvSpPr>
        <p:spPr>
          <a:xfrm>
            <a:off x="1136650" y="1926590"/>
            <a:ext cx="9707880" cy="452310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en-US" altLang="zh-CN" sz="2400">
                <a:solidFill>
                  <a:schemeClr val="tx1">
                    <a:lumMod val="50000"/>
                    <a:lumOff val="50000"/>
                  </a:schemeClr>
                </a:solidFill>
              </a:rPr>
              <a:t>CSU_Yunlu 2020</a:t>
            </a:r>
            <a:r>
              <a:rPr lang="zh-CN" altLang="en-US" sz="2400">
                <a:solidFill>
                  <a:schemeClr val="tx1">
                    <a:lumMod val="50000"/>
                    <a:lumOff val="50000"/>
                  </a:schemeClr>
                </a:solidFill>
              </a:rPr>
              <a:t>主要在以下方面有较大提升</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en-US" altLang="zh-CN" sz="2400">
                <a:solidFill>
                  <a:schemeClr val="tx1">
                    <a:lumMod val="50000"/>
                    <a:lumOff val="50000"/>
                  </a:schemeClr>
                </a:solidFill>
              </a:rPr>
              <a:t>	</a:t>
            </a:r>
            <a:r>
              <a:rPr lang="zh-CN" altLang="en-US" sz="2400">
                <a:solidFill>
                  <a:schemeClr val="tx1">
                    <a:lumMod val="50000"/>
                    <a:lumOff val="50000"/>
                  </a:schemeClr>
                </a:solidFill>
              </a:rPr>
              <a:t>聚类算法</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en-US" altLang="zh-CN" sz="2400">
                <a:solidFill>
                  <a:schemeClr val="tx1">
                    <a:lumMod val="50000"/>
                    <a:lumOff val="50000"/>
                  </a:schemeClr>
                </a:solidFill>
              </a:rPr>
              <a:t>	</a:t>
            </a:r>
            <a:r>
              <a:rPr lang="zh-CN" altLang="en-US" sz="2400">
                <a:solidFill>
                  <a:schemeClr val="tx1">
                    <a:lumMod val="50000"/>
                    <a:lumOff val="50000"/>
                  </a:schemeClr>
                </a:solidFill>
              </a:rPr>
              <a:t>寻路算法</a:t>
            </a:r>
            <a:endParaRPr lang="zh-CN" altLang="en-US" sz="2400">
              <a:solidFill>
                <a:schemeClr val="tx1">
                  <a:lumMod val="50000"/>
                  <a:lumOff val="50000"/>
                </a:schemeClr>
              </a:solidFill>
            </a:endParaRPr>
          </a:p>
          <a:p>
            <a:pPr marL="800100" lvl="1" indent="-342900" fontAlgn="auto">
              <a:lnSpc>
                <a:spcPct val="150000"/>
              </a:lnSpc>
              <a:buFont typeface="Arial" panose="020B0704020202020204" pitchFamily="34" charset="0"/>
              <a:buChar char="•"/>
            </a:pPr>
            <a:r>
              <a:rPr lang="en-US" altLang="zh-CN" sz="2400">
                <a:solidFill>
                  <a:schemeClr val="tx1">
                    <a:lumMod val="50000"/>
                    <a:lumOff val="50000"/>
                  </a:schemeClr>
                </a:solidFill>
              </a:rPr>
              <a:t>	</a:t>
            </a:r>
            <a:r>
              <a:rPr lang="zh-CN" altLang="en-US" sz="2400">
                <a:solidFill>
                  <a:schemeClr val="tx1">
                    <a:lumMod val="50000"/>
                    <a:lumOff val="50000"/>
                  </a:schemeClr>
                </a:solidFill>
              </a:rPr>
              <a:t>堵塞脱困算法</a:t>
            </a:r>
            <a:endParaRPr lang="zh-CN" altLang="en-US" sz="2400">
              <a:solidFill>
                <a:schemeClr val="tx1">
                  <a:lumMod val="50000"/>
                  <a:lumOff val="50000"/>
                </a:schemeClr>
              </a:solidFill>
            </a:endParaRPr>
          </a:p>
          <a:p>
            <a:pPr marL="800100" lvl="1" indent="-342900" algn="l" fontAlgn="auto">
              <a:lnSpc>
                <a:spcPct val="150000"/>
              </a:lnSpc>
              <a:buFont typeface="Arial" panose="020B0704020202020204" pitchFamily="34" charset="0"/>
              <a:buChar char="•"/>
            </a:pPr>
            <a:r>
              <a:rPr lang="en-US" altLang="zh-CN" sz="2400">
                <a:solidFill>
                  <a:schemeClr val="tx1">
                    <a:lumMod val="50000"/>
                    <a:lumOff val="50000"/>
                  </a:schemeClr>
                </a:solidFill>
              </a:rPr>
              <a:t>	</a:t>
            </a:r>
            <a:r>
              <a:rPr lang="zh-CN" altLang="en-US" sz="2400">
                <a:solidFill>
                  <a:schemeClr val="tx1">
                    <a:lumMod val="50000"/>
                    <a:lumOff val="50000"/>
                  </a:schemeClr>
                </a:solidFill>
              </a:rPr>
              <a:t>智能体目标选择和搜索算法</a:t>
            </a:r>
            <a:endParaRPr lang="zh-CN" altLang="en-US" sz="2400">
              <a:solidFill>
                <a:schemeClr val="tx1">
                  <a:lumMod val="50000"/>
                  <a:lumOff val="50000"/>
                </a:schemeClr>
              </a:solidFill>
            </a:endParaRPr>
          </a:p>
          <a:p>
            <a:pPr marL="800100" lvl="1" indent="-342900" algn="l" fontAlgn="auto">
              <a:lnSpc>
                <a:spcPct val="150000"/>
              </a:lnSpc>
              <a:buFont typeface="Arial" panose="020B0704020202020204" pitchFamily="34" charset="0"/>
              <a:buChar char="•"/>
            </a:pPr>
            <a:r>
              <a:rPr lang="en-US" altLang="zh-CN" sz="2400">
                <a:solidFill>
                  <a:schemeClr val="tx1">
                    <a:lumMod val="50000"/>
                    <a:lumOff val="50000"/>
                  </a:schemeClr>
                </a:solidFill>
              </a:rPr>
              <a:t>  ......</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但是，在中心智能体任务分配方面，仍有较大提升空间</a:t>
            </a:r>
            <a:endParaRPr lang="en-US" altLang="zh-CN" sz="2400">
              <a:solidFill>
                <a:schemeClr val="tx1">
                  <a:lumMod val="50000"/>
                  <a:lumOff val="50000"/>
                </a:schemeClr>
              </a:solidFill>
            </a:endParaRPr>
          </a:p>
          <a:p>
            <a:pPr indent="0" fontAlgn="auto">
              <a:lnSpc>
                <a:spcPct val="150000"/>
              </a:lnSpc>
              <a:buFont typeface="Wingdings" panose="05000000000000000000" charset="0"/>
              <a:buNone/>
            </a:pPr>
            <a:endParaRPr lang="en-US" altLang="zh-CN" sz="240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en-US" altLang="zh-CN" b="1">
                <a:solidFill>
                  <a:schemeClr val="bg2"/>
                </a:solidFill>
              </a:rPr>
              <a:t>Robocup 2020</a:t>
            </a:r>
            <a:endParaRPr lang="en-US" altLang="zh-CN" b="1">
              <a:solidFill>
                <a:schemeClr val="bg2"/>
              </a:solidFill>
            </a:endParaRPr>
          </a:p>
        </p:txBody>
      </p:sp>
      <p:cxnSp>
        <p:nvCxnSpPr>
          <p:cNvPr id="7" name="直接连接符 6"/>
          <p:cNvCxnSpPr/>
          <p:nvPr/>
        </p:nvCxnSpPr>
        <p:spPr>
          <a:xfrm flipV="1">
            <a:off x="-14605" y="148272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698500"/>
            <a:ext cx="7435850" cy="768350"/>
          </a:xfrm>
          <a:prstGeom prst="rect">
            <a:avLst/>
          </a:prstGeom>
          <a:noFill/>
        </p:spPr>
        <p:txBody>
          <a:bodyPr wrap="square" rtlCol="0">
            <a:spAutoFit/>
          </a:bodyPr>
          <a:p>
            <a:r>
              <a:rPr lang="en-US" altLang="zh-CN" sz="4400" b="1">
                <a:solidFill>
                  <a:schemeClr val="tx2"/>
                </a:solidFill>
                <a:sym typeface="+mn-ea"/>
              </a:rPr>
              <a:t>CSU_Yunlu 2020</a:t>
            </a:r>
            <a:r>
              <a:rPr lang="zh-CN" altLang="en-US" sz="4400" b="1">
                <a:solidFill>
                  <a:schemeClr val="tx2"/>
                </a:solidFill>
                <a:sym typeface="+mn-ea"/>
              </a:rPr>
              <a:t>的提升</a:t>
            </a:r>
            <a:endParaRPr lang="zh-CN" altLang="en-US" sz="4400" b="1">
              <a:solidFill>
                <a:schemeClr val="tx2"/>
              </a:solidFill>
              <a:sym typeface="+mn-ea"/>
            </a:endParaRPr>
          </a:p>
        </p:txBody>
      </p:sp>
      <p:sp>
        <p:nvSpPr>
          <p:cNvPr id="9" name="矩形 8"/>
          <p:cNvSpPr/>
          <p:nvPr/>
        </p:nvSpPr>
        <p:spPr>
          <a:xfrm>
            <a:off x="755015" y="1971040"/>
            <a:ext cx="3042920" cy="4533900"/>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78960" y="1945005"/>
            <a:ext cx="3042920" cy="212407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100455" y="2061210"/>
            <a:ext cx="2459990" cy="398780"/>
          </a:xfrm>
          <a:prstGeom prst="rect">
            <a:avLst/>
          </a:prstGeom>
          <a:noFill/>
        </p:spPr>
        <p:txBody>
          <a:bodyPr wrap="square" rtlCol="0">
            <a:spAutoFit/>
          </a:bodyPr>
          <a:p>
            <a:r>
              <a:rPr lang="en-US" altLang="zh-CN" sz="2000" b="1">
                <a:solidFill>
                  <a:schemeClr val="bg2">
                    <a:lumMod val="90000"/>
                  </a:schemeClr>
                </a:solidFill>
              </a:rPr>
              <a:t>Complex modules</a:t>
            </a:r>
            <a:endParaRPr lang="en-US" altLang="zh-CN" sz="2000" b="1">
              <a:solidFill>
                <a:schemeClr val="bg2">
                  <a:lumMod val="90000"/>
                </a:schemeClr>
              </a:solidFill>
            </a:endParaRPr>
          </a:p>
        </p:txBody>
      </p:sp>
      <p:sp>
        <p:nvSpPr>
          <p:cNvPr id="14" name="矩形 13"/>
          <p:cNvSpPr/>
          <p:nvPr/>
        </p:nvSpPr>
        <p:spPr>
          <a:xfrm>
            <a:off x="1016000" y="2612390"/>
            <a:ext cx="2486660" cy="127698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099820" y="2628265"/>
            <a:ext cx="2312035" cy="398780"/>
          </a:xfrm>
          <a:prstGeom prst="rect">
            <a:avLst/>
          </a:prstGeom>
          <a:noFill/>
        </p:spPr>
        <p:txBody>
          <a:bodyPr wrap="square" rtlCol="0">
            <a:spAutoFit/>
          </a:bodyPr>
          <a:p>
            <a:pPr algn="ctr"/>
            <a:r>
              <a:rPr lang="en-US" altLang="zh-CN" sz="2000" b="1">
                <a:solidFill>
                  <a:schemeClr val="bg2">
                    <a:lumMod val="90000"/>
                  </a:schemeClr>
                </a:solidFill>
              </a:rPr>
              <a:t>Center</a:t>
            </a:r>
            <a:endParaRPr lang="en-US" altLang="zh-CN" sz="2000" b="1">
              <a:solidFill>
                <a:schemeClr val="bg2">
                  <a:lumMod val="90000"/>
                </a:schemeClr>
              </a:solidFill>
            </a:endParaRPr>
          </a:p>
        </p:txBody>
      </p:sp>
      <p:sp>
        <p:nvSpPr>
          <p:cNvPr id="16" name="圆角矩形 15"/>
          <p:cNvSpPr/>
          <p:nvPr/>
        </p:nvSpPr>
        <p:spPr>
          <a:xfrm>
            <a:off x="1204595" y="30689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99820" y="3187065"/>
            <a:ext cx="2312035" cy="398780"/>
          </a:xfrm>
          <a:prstGeom prst="rect">
            <a:avLst/>
          </a:prstGeom>
          <a:noFill/>
        </p:spPr>
        <p:txBody>
          <a:bodyPr wrap="square" rtlCol="0">
            <a:spAutoFit/>
          </a:bodyPr>
          <a:p>
            <a:pPr algn="ctr"/>
            <a:r>
              <a:rPr lang="en-US" altLang="zh-CN" sz="2000" b="1">
                <a:solidFill>
                  <a:schemeClr val="bg2">
                    <a:lumMod val="90000"/>
                  </a:schemeClr>
                </a:solidFill>
              </a:rPr>
              <a:t>TargetAllocator</a:t>
            </a:r>
            <a:endParaRPr lang="en-US" altLang="zh-CN" sz="2000" b="1">
              <a:solidFill>
                <a:schemeClr val="bg2">
                  <a:lumMod val="90000"/>
                </a:schemeClr>
              </a:solidFill>
            </a:endParaRPr>
          </a:p>
        </p:txBody>
      </p:sp>
      <p:sp>
        <p:nvSpPr>
          <p:cNvPr id="18" name="矩形 17"/>
          <p:cNvSpPr/>
          <p:nvPr/>
        </p:nvSpPr>
        <p:spPr>
          <a:xfrm>
            <a:off x="1012190" y="4136390"/>
            <a:ext cx="2486660" cy="2197735"/>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089660" y="4206875"/>
            <a:ext cx="2312035" cy="398780"/>
          </a:xfrm>
          <a:prstGeom prst="rect">
            <a:avLst/>
          </a:prstGeom>
          <a:noFill/>
        </p:spPr>
        <p:txBody>
          <a:bodyPr wrap="square" rtlCol="0">
            <a:spAutoFit/>
          </a:bodyPr>
          <a:p>
            <a:pPr algn="ctr"/>
            <a:r>
              <a:rPr lang="en-US" altLang="zh-CN" sz="2000" b="1">
                <a:solidFill>
                  <a:schemeClr val="bg2">
                    <a:lumMod val="90000"/>
                  </a:schemeClr>
                </a:solidFill>
              </a:rPr>
              <a:t>Self</a:t>
            </a:r>
            <a:endParaRPr lang="en-US" altLang="zh-CN" sz="2000" b="1">
              <a:solidFill>
                <a:schemeClr val="bg2">
                  <a:lumMod val="90000"/>
                </a:schemeClr>
              </a:solidFill>
            </a:endParaRPr>
          </a:p>
        </p:txBody>
      </p:sp>
      <p:sp>
        <p:nvSpPr>
          <p:cNvPr id="20" name="圆角矩形 19"/>
          <p:cNvSpPr/>
          <p:nvPr/>
        </p:nvSpPr>
        <p:spPr>
          <a:xfrm>
            <a:off x="1204595" y="460565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1" name="圆角矩形 20"/>
          <p:cNvSpPr/>
          <p:nvPr/>
        </p:nvSpPr>
        <p:spPr>
          <a:xfrm>
            <a:off x="1213485" y="5426710"/>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2">
                  <a:lumMod val="90000"/>
                </a:schemeClr>
              </a:solidFill>
            </a:endParaRPr>
          </a:p>
        </p:txBody>
      </p:sp>
      <p:sp>
        <p:nvSpPr>
          <p:cNvPr id="22" name="圆角矩形 21"/>
          <p:cNvSpPr/>
          <p:nvPr/>
        </p:nvSpPr>
        <p:spPr>
          <a:xfrm>
            <a:off x="4845685" y="25152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140460" y="4721860"/>
            <a:ext cx="2312035" cy="398780"/>
          </a:xfrm>
          <a:prstGeom prst="rect">
            <a:avLst/>
          </a:prstGeom>
          <a:noFill/>
        </p:spPr>
        <p:txBody>
          <a:bodyPr wrap="square" rtlCol="0">
            <a:spAutoFit/>
          </a:bodyPr>
          <a:p>
            <a:pPr algn="ctr"/>
            <a:r>
              <a:rPr lang="en-US" altLang="zh-CN" sz="2000" b="1">
                <a:solidFill>
                  <a:schemeClr val="bg2">
                    <a:lumMod val="90000"/>
                  </a:schemeClr>
                </a:solidFill>
              </a:rPr>
              <a:t>TargetDetector</a:t>
            </a:r>
            <a:endParaRPr lang="en-US" altLang="zh-CN" sz="2000" b="1">
              <a:solidFill>
                <a:schemeClr val="bg2">
                  <a:lumMod val="90000"/>
                </a:schemeClr>
              </a:solidFill>
            </a:endParaRPr>
          </a:p>
        </p:txBody>
      </p:sp>
      <p:sp>
        <p:nvSpPr>
          <p:cNvPr id="24" name="文本框 23"/>
          <p:cNvSpPr txBox="1"/>
          <p:nvPr/>
        </p:nvSpPr>
        <p:spPr>
          <a:xfrm>
            <a:off x="1140460" y="5543550"/>
            <a:ext cx="2312035" cy="398780"/>
          </a:xfrm>
          <a:prstGeom prst="rect">
            <a:avLst/>
          </a:prstGeom>
          <a:noFill/>
          <a:ln>
            <a:noFill/>
          </a:ln>
        </p:spPr>
        <p:txBody>
          <a:bodyPr wrap="square" rtlCol="0">
            <a:spAutoFit/>
          </a:bodyPr>
          <a:p>
            <a:pPr algn="ctr"/>
            <a:r>
              <a:rPr lang="en-US" altLang="zh-CN" sz="2000" b="1">
                <a:solidFill>
                  <a:schemeClr val="bg2">
                    <a:lumMod val="90000"/>
                  </a:schemeClr>
                </a:solidFill>
              </a:rPr>
              <a:t>Search</a:t>
            </a:r>
            <a:endParaRPr lang="en-US" altLang="zh-CN" sz="2000" b="1">
              <a:solidFill>
                <a:schemeClr val="bg2">
                  <a:lumMod val="90000"/>
                </a:schemeClr>
              </a:solidFill>
            </a:endParaRPr>
          </a:p>
        </p:txBody>
      </p:sp>
      <p:sp>
        <p:nvSpPr>
          <p:cNvPr id="25" name="圆角矩形 24"/>
          <p:cNvSpPr/>
          <p:nvPr/>
        </p:nvSpPr>
        <p:spPr>
          <a:xfrm>
            <a:off x="8463280" y="220408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438515" y="2320925"/>
            <a:ext cx="2135505" cy="398780"/>
          </a:xfrm>
          <a:prstGeom prst="rect">
            <a:avLst/>
          </a:prstGeom>
          <a:noFill/>
        </p:spPr>
        <p:txBody>
          <a:bodyPr wrap="square" rtlCol="0">
            <a:spAutoFit/>
          </a:bodyPr>
          <a:p>
            <a:pPr algn="ctr"/>
            <a:r>
              <a:rPr lang="en-US" altLang="zh-CN" sz="2000" b="1">
                <a:solidFill>
                  <a:schemeClr val="bg2">
                    <a:lumMod val="90000"/>
                  </a:schemeClr>
                </a:solidFill>
              </a:rPr>
              <a:t>ExtAction</a:t>
            </a:r>
            <a:endParaRPr lang="en-US" altLang="zh-CN" sz="2000" b="1">
              <a:solidFill>
                <a:schemeClr val="bg2">
                  <a:lumMod val="90000"/>
                </a:schemeClr>
              </a:solidFill>
            </a:endParaRPr>
          </a:p>
        </p:txBody>
      </p:sp>
      <p:sp>
        <p:nvSpPr>
          <p:cNvPr id="27" name="文本框 26"/>
          <p:cNvSpPr txBox="1"/>
          <p:nvPr/>
        </p:nvSpPr>
        <p:spPr>
          <a:xfrm>
            <a:off x="4663440" y="2021840"/>
            <a:ext cx="2666365" cy="398780"/>
          </a:xfrm>
          <a:prstGeom prst="rect">
            <a:avLst/>
          </a:prstGeom>
          <a:noFill/>
        </p:spPr>
        <p:txBody>
          <a:bodyPr wrap="square" rtlCol="0">
            <a:spAutoFit/>
          </a:bodyPr>
          <a:p>
            <a:r>
              <a:rPr lang="en-US" altLang="zh-CN" sz="2000" b="1">
                <a:solidFill>
                  <a:schemeClr val="bg2">
                    <a:lumMod val="90000"/>
                  </a:schemeClr>
                </a:solidFill>
              </a:rPr>
              <a:t>Algorithm modules</a:t>
            </a:r>
            <a:endParaRPr lang="en-US" altLang="zh-CN" sz="2000" b="1">
              <a:solidFill>
                <a:schemeClr val="bg2">
                  <a:lumMod val="90000"/>
                </a:schemeClr>
              </a:solidFill>
            </a:endParaRPr>
          </a:p>
        </p:txBody>
      </p:sp>
      <p:sp>
        <p:nvSpPr>
          <p:cNvPr id="28" name="文本框 27"/>
          <p:cNvSpPr txBox="1"/>
          <p:nvPr/>
        </p:nvSpPr>
        <p:spPr>
          <a:xfrm>
            <a:off x="4744085" y="2609215"/>
            <a:ext cx="2312035" cy="398780"/>
          </a:xfrm>
          <a:prstGeom prst="rect">
            <a:avLst/>
          </a:prstGeom>
          <a:noFill/>
        </p:spPr>
        <p:txBody>
          <a:bodyPr wrap="square" rtlCol="0">
            <a:spAutoFit/>
          </a:bodyPr>
          <a:p>
            <a:pPr algn="ctr"/>
            <a:r>
              <a:rPr lang="en-US" altLang="zh-CN" sz="2000" b="1">
                <a:solidFill>
                  <a:schemeClr val="bg2">
                    <a:lumMod val="90000"/>
                  </a:schemeClr>
                </a:solidFill>
              </a:rPr>
              <a:t>PathPlanniing</a:t>
            </a:r>
            <a:endParaRPr lang="en-US" altLang="zh-CN" sz="2000" b="1">
              <a:solidFill>
                <a:schemeClr val="bg2">
                  <a:lumMod val="90000"/>
                </a:schemeClr>
              </a:solidFill>
            </a:endParaRPr>
          </a:p>
        </p:txBody>
      </p:sp>
      <p:sp>
        <p:nvSpPr>
          <p:cNvPr id="29" name="圆角矩形 28"/>
          <p:cNvSpPr/>
          <p:nvPr/>
        </p:nvSpPr>
        <p:spPr>
          <a:xfrm>
            <a:off x="4845685" y="3285490"/>
            <a:ext cx="2110105" cy="631825"/>
          </a:xfrm>
          <a:prstGeom prst="roundRect">
            <a:avLst/>
          </a:prstGeom>
          <a:noFill/>
          <a:ln w="38100">
            <a:solidFill>
              <a:schemeClr val="accent2">
                <a:lumMod val="75000"/>
              </a:schemeClr>
            </a:solidFill>
          </a:ln>
          <a:effectLst>
            <a:outerShdw blurRad="50800" dist="38100" dir="2700000" algn="tl" rotWithShape="0">
              <a:schemeClr val="accent2">
                <a:lumMod val="60000"/>
                <a:lumOff val="40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4755515" y="3388360"/>
            <a:ext cx="2312035" cy="398780"/>
          </a:xfrm>
          <a:prstGeom prst="rect">
            <a:avLst/>
          </a:prstGeom>
          <a:noFill/>
          <a:ln>
            <a:noFill/>
          </a:ln>
        </p:spPr>
        <p:txBody>
          <a:bodyPr wrap="square" rtlCol="0">
            <a:spAutoFit/>
          </a:bodyPr>
          <a:p>
            <a:pPr algn="ctr"/>
            <a:r>
              <a:rPr lang="en-US" altLang="zh-CN" sz="2000" b="1">
                <a:solidFill>
                  <a:schemeClr val="accent2">
                    <a:lumMod val="75000"/>
                  </a:schemeClr>
                </a:solidFill>
              </a:rPr>
              <a:t>Clustering</a:t>
            </a:r>
            <a:endParaRPr lang="en-US" altLang="zh-CN" sz="2000" b="1">
              <a:solidFill>
                <a:schemeClr val="accent2">
                  <a:lumMod val="75000"/>
                </a:schemeClr>
              </a:solidFill>
            </a:endParaRPr>
          </a:p>
        </p:txBody>
      </p:sp>
      <p:sp>
        <p:nvSpPr>
          <p:cNvPr id="37" name="矩形 36"/>
          <p:cNvSpPr/>
          <p:nvPr/>
        </p:nvSpPr>
        <p:spPr>
          <a:xfrm>
            <a:off x="4378960"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圆角矩形 37"/>
          <p:cNvSpPr/>
          <p:nvPr/>
        </p:nvSpPr>
        <p:spPr>
          <a:xfrm>
            <a:off x="4845685"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623435" y="4371340"/>
            <a:ext cx="2666365" cy="398780"/>
          </a:xfrm>
          <a:prstGeom prst="rect">
            <a:avLst/>
          </a:prstGeom>
          <a:noFill/>
        </p:spPr>
        <p:txBody>
          <a:bodyPr wrap="square" rtlCol="0">
            <a:spAutoFit/>
          </a:bodyPr>
          <a:p>
            <a:pPr algn="ctr"/>
            <a:r>
              <a:rPr lang="en-US" altLang="zh-CN" sz="2000" b="1">
                <a:solidFill>
                  <a:schemeClr val="bg2">
                    <a:lumMod val="90000"/>
                  </a:schemeClr>
                </a:solidFill>
              </a:rPr>
              <a:t>Comm modules</a:t>
            </a:r>
            <a:endParaRPr lang="en-US" altLang="zh-CN" sz="2000" b="1">
              <a:solidFill>
                <a:schemeClr val="bg2">
                  <a:lumMod val="90000"/>
                </a:schemeClr>
              </a:solidFill>
            </a:endParaRPr>
          </a:p>
        </p:txBody>
      </p:sp>
      <p:sp>
        <p:nvSpPr>
          <p:cNvPr id="40" name="文本框 39"/>
          <p:cNvSpPr txBox="1"/>
          <p:nvPr/>
        </p:nvSpPr>
        <p:spPr>
          <a:xfrm>
            <a:off x="4609465" y="4825365"/>
            <a:ext cx="2726690" cy="706755"/>
          </a:xfrm>
          <a:prstGeom prst="rect">
            <a:avLst/>
          </a:prstGeom>
          <a:noFill/>
        </p:spPr>
        <p:txBody>
          <a:bodyPr wrap="square" rtlCol="0">
            <a:spAutoFit/>
          </a:bodyPr>
          <a:p>
            <a:pPr algn="ctr"/>
            <a:r>
              <a:rPr lang="en-US" altLang="zh-CN" sz="2000" b="1">
                <a:solidFill>
                  <a:schemeClr val="bg2">
                    <a:lumMod val="90000"/>
                  </a:schemeClr>
                </a:solidFill>
              </a:rPr>
              <a:t>Channel</a:t>
            </a:r>
            <a:endParaRPr lang="en-US" altLang="zh-CN" sz="2000" b="1">
              <a:solidFill>
                <a:schemeClr val="bg2">
                  <a:lumMod val="90000"/>
                </a:schemeClr>
              </a:solidFill>
            </a:endParaRPr>
          </a:p>
          <a:p>
            <a:pPr algn="ctr"/>
            <a:r>
              <a:rPr lang="en-US" altLang="zh-CN" sz="2000" b="1">
                <a:solidFill>
                  <a:schemeClr val="bg2">
                    <a:lumMod val="90000"/>
                  </a:schemeClr>
                </a:solidFill>
              </a:rPr>
              <a:t>Subscruber</a:t>
            </a:r>
            <a:endParaRPr lang="en-US" altLang="zh-CN" sz="2000" b="1">
              <a:solidFill>
                <a:schemeClr val="bg2">
                  <a:lumMod val="90000"/>
                </a:schemeClr>
              </a:solidFill>
            </a:endParaRPr>
          </a:p>
        </p:txBody>
      </p:sp>
      <p:sp>
        <p:nvSpPr>
          <p:cNvPr id="42" name="圆角矩形 41"/>
          <p:cNvSpPr/>
          <p:nvPr/>
        </p:nvSpPr>
        <p:spPr>
          <a:xfrm>
            <a:off x="4845685"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4846320" y="5657850"/>
            <a:ext cx="2207895" cy="706755"/>
          </a:xfrm>
          <a:prstGeom prst="rect">
            <a:avLst/>
          </a:prstGeom>
          <a:noFill/>
          <a:ln>
            <a:solidFill>
              <a:schemeClr val="bg2">
                <a:lumMod val="90000"/>
              </a:schemeClr>
            </a:solidFill>
          </a:ln>
        </p:spPr>
        <p:txBody>
          <a:bodyPr wrap="square" rtlCol="0">
            <a:spAutoFit/>
          </a:bodyPr>
          <a:p>
            <a:pPr algn="ctr"/>
            <a:r>
              <a:rPr lang="en-US" altLang="zh-CN" sz="2000" b="1">
                <a:solidFill>
                  <a:schemeClr val="bg2">
                    <a:lumMod val="90000"/>
                  </a:schemeClr>
                </a:solidFill>
              </a:rPr>
              <a:t>Message</a:t>
            </a:r>
            <a:endParaRPr lang="en-US" altLang="zh-CN" sz="2000" b="1">
              <a:solidFill>
                <a:schemeClr val="bg2">
                  <a:lumMod val="90000"/>
                </a:schemeClr>
              </a:solidFill>
            </a:endParaRPr>
          </a:p>
          <a:p>
            <a:pPr algn="ctr"/>
            <a:r>
              <a:rPr lang="en-US" altLang="zh-CN" sz="2000" b="1">
                <a:solidFill>
                  <a:schemeClr val="bg2">
                    <a:lumMod val="90000"/>
                  </a:schemeClr>
                </a:solidFill>
              </a:rPr>
              <a:t>Coordinator</a:t>
            </a:r>
            <a:endParaRPr lang="en-US" altLang="zh-CN" sz="2000" b="1">
              <a:solidFill>
                <a:schemeClr val="bg2">
                  <a:lumMod val="90000"/>
                </a:schemeClr>
              </a:solidFill>
            </a:endParaRPr>
          </a:p>
        </p:txBody>
      </p:sp>
      <p:sp>
        <p:nvSpPr>
          <p:cNvPr id="50" name="矩形 49"/>
          <p:cNvSpPr/>
          <p:nvPr/>
        </p:nvSpPr>
        <p:spPr>
          <a:xfrm>
            <a:off x="7997825" y="4294505"/>
            <a:ext cx="3042920" cy="2210435"/>
          </a:xfrm>
          <a:prstGeom prst="rect">
            <a:avLst/>
          </a:prstGeom>
          <a:noFill/>
          <a:ln w="508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圆角矩形 50"/>
          <p:cNvSpPr/>
          <p:nvPr/>
        </p:nvSpPr>
        <p:spPr>
          <a:xfrm>
            <a:off x="8464550" y="48647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8242300" y="4371340"/>
            <a:ext cx="2666365" cy="398780"/>
          </a:xfrm>
          <a:prstGeom prst="rect">
            <a:avLst/>
          </a:prstGeom>
          <a:noFill/>
        </p:spPr>
        <p:txBody>
          <a:bodyPr wrap="square" rtlCol="0">
            <a:spAutoFit/>
          </a:bodyPr>
          <a:p>
            <a:pPr algn="ctr"/>
            <a:r>
              <a:rPr lang="en-US" altLang="zh-CN" sz="2000" b="1">
                <a:solidFill>
                  <a:schemeClr val="bg2">
                    <a:lumMod val="90000"/>
                  </a:schemeClr>
                </a:solidFill>
              </a:rPr>
              <a:t>Centralized</a:t>
            </a:r>
            <a:endParaRPr lang="en-US" altLang="zh-CN" sz="2000" b="1">
              <a:solidFill>
                <a:schemeClr val="bg2">
                  <a:lumMod val="90000"/>
                </a:schemeClr>
              </a:solidFill>
            </a:endParaRPr>
          </a:p>
        </p:txBody>
      </p:sp>
      <p:sp>
        <p:nvSpPr>
          <p:cNvPr id="53" name="文本框 52"/>
          <p:cNvSpPr txBox="1"/>
          <p:nvPr/>
        </p:nvSpPr>
        <p:spPr>
          <a:xfrm>
            <a:off x="8136255" y="4825365"/>
            <a:ext cx="2771775" cy="706755"/>
          </a:xfrm>
          <a:prstGeom prst="rect">
            <a:avLst/>
          </a:prstGeom>
          <a:noFill/>
          <a:ln>
            <a:noFill/>
          </a:ln>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Executor</a:t>
            </a:r>
            <a:endParaRPr lang="en-US" altLang="zh-CN" sz="2000" b="1">
              <a:solidFill>
                <a:schemeClr val="bg2">
                  <a:lumMod val="90000"/>
                </a:schemeClr>
              </a:solidFill>
            </a:endParaRPr>
          </a:p>
        </p:txBody>
      </p:sp>
      <p:sp>
        <p:nvSpPr>
          <p:cNvPr id="54" name="圆角矩形 53"/>
          <p:cNvSpPr/>
          <p:nvPr/>
        </p:nvSpPr>
        <p:spPr>
          <a:xfrm>
            <a:off x="8464550" y="570166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8361045" y="5671820"/>
            <a:ext cx="2312035" cy="706755"/>
          </a:xfrm>
          <a:prstGeom prst="rect">
            <a:avLst/>
          </a:prstGeom>
          <a:noFill/>
        </p:spPr>
        <p:txBody>
          <a:bodyPr wrap="square" rtlCol="0">
            <a:spAutoFit/>
          </a:bodyPr>
          <a:p>
            <a:pPr algn="ctr"/>
            <a:r>
              <a:rPr lang="en-US" altLang="zh-CN" sz="2000" b="1">
                <a:solidFill>
                  <a:schemeClr val="bg2">
                    <a:lumMod val="90000"/>
                  </a:schemeClr>
                </a:solidFill>
              </a:rPr>
              <a:t>Command</a:t>
            </a:r>
            <a:endParaRPr lang="en-US" altLang="zh-CN" sz="2000" b="1">
              <a:solidFill>
                <a:schemeClr val="bg2">
                  <a:lumMod val="90000"/>
                </a:schemeClr>
              </a:solidFill>
            </a:endParaRPr>
          </a:p>
          <a:p>
            <a:pPr algn="ctr"/>
            <a:r>
              <a:rPr lang="en-US" altLang="zh-CN" sz="2000" b="1">
                <a:solidFill>
                  <a:schemeClr val="bg2">
                    <a:lumMod val="90000"/>
                  </a:schemeClr>
                </a:solidFill>
              </a:rPr>
              <a:t>Picker</a:t>
            </a:r>
            <a:endParaRPr lang="en-US" altLang="zh-CN" sz="2000" b="1">
              <a:solidFill>
                <a:schemeClr val="bg2">
                  <a:lumMod val="90000"/>
                </a:schemeClr>
              </a:solidFill>
            </a:endParaRPr>
          </a:p>
        </p:txBody>
      </p:sp>
      <p:sp>
        <p:nvSpPr>
          <p:cNvPr id="56" name="圆角矩形 55"/>
          <p:cNvSpPr/>
          <p:nvPr/>
        </p:nvSpPr>
        <p:spPr>
          <a:xfrm>
            <a:off x="8463915" y="3251835"/>
            <a:ext cx="2110105" cy="631825"/>
          </a:xfrm>
          <a:prstGeom prst="roundRect">
            <a:avLst/>
          </a:prstGeom>
          <a:noFill/>
          <a:ln w="38100">
            <a:solidFill>
              <a:schemeClr val="bg2">
                <a:lumMod val="9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8439150" y="3368675"/>
            <a:ext cx="2135505" cy="398780"/>
          </a:xfrm>
          <a:prstGeom prst="rect">
            <a:avLst/>
          </a:prstGeom>
          <a:noFill/>
        </p:spPr>
        <p:txBody>
          <a:bodyPr wrap="square" rtlCol="0">
            <a:spAutoFit/>
          </a:bodyPr>
          <a:p>
            <a:pPr algn="ctr"/>
            <a:r>
              <a:rPr lang="en-US" altLang="zh-CN" sz="2000" b="1">
                <a:solidFill>
                  <a:schemeClr val="bg2">
                    <a:lumMod val="90000"/>
                  </a:schemeClr>
                </a:solidFill>
              </a:rPr>
              <a:t>Tactics</a:t>
            </a:r>
            <a:endParaRPr lang="en-US" altLang="zh-CN" sz="2000" b="1">
              <a:solidFill>
                <a:schemeClr val="bg2">
                  <a:lumMod val="90000"/>
                </a:schemeClr>
              </a:solidFill>
            </a:endParaRPr>
          </a:p>
        </p:txBody>
      </p:sp>
      <p:sp>
        <p:nvSpPr>
          <p:cNvPr id="58" name="文本框 57"/>
          <p:cNvSpPr txBox="1"/>
          <p:nvPr/>
        </p:nvSpPr>
        <p:spPr>
          <a:xfrm>
            <a:off x="6518275" y="961390"/>
            <a:ext cx="6366510" cy="460375"/>
          </a:xfrm>
          <a:prstGeom prst="rect">
            <a:avLst/>
          </a:prstGeom>
          <a:noFill/>
        </p:spPr>
        <p:txBody>
          <a:bodyPr wrap="square" rtlCol="0">
            <a:spAutoFit/>
          </a:bodyPr>
          <a:p>
            <a:r>
              <a:rPr lang="en-US" altLang="zh-CN" sz="2400" b="1">
                <a:solidFill>
                  <a:schemeClr val="tx1">
                    <a:lumMod val="50000"/>
                    <a:lumOff val="50000"/>
                  </a:schemeClr>
                </a:solidFill>
                <a:sym typeface="+mn-ea"/>
              </a:rPr>
              <a:t>Agent Development Framework</a:t>
            </a:r>
            <a:endParaRPr lang="en-US" altLang="zh-CN" sz="2400" b="1">
              <a:solidFill>
                <a:schemeClr val="tx1">
                  <a:lumMod val="50000"/>
                  <a:lumOff val="50000"/>
                </a:schemeClr>
              </a:solidFill>
              <a:sym typeface="+mn-ea"/>
            </a:endParaRPr>
          </a:p>
        </p:txBody>
      </p:sp>
      <p:sp>
        <p:nvSpPr>
          <p:cNvPr id="2" name="矩形 1"/>
          <p:cNvSpPr/>
          <p:nvPr/>
        </p:nvSpPr>
        <p:spPr>
          <a:xfrm>
            <a:off x="7497445" y="2320290"/>
            <a:ext cx="4344035" cy="3223895"/>
          </a:xfrm>
          <a:prstGeom prst="rect">
            <a:avLst/>
          </a:prstGeom>
          <a:solidFill>
            <a:schemeClr val="accent6">
              <a:lumMod val="20000"/>
              <a:lumOff val="80000"/>
            </a:schemeClr>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663815" y="2606040"/>
            <a:ext cx="4010660" cy="2938145"/>
          </a:xfrm>
          <a:prstGeom prst="rect">
            <a:avLst/>
          </a:prstGeom>
          <a:noFill/>
        </p:spPr>
        <p:txBody>
          <a:bodyPr wrap="square" rtlCol="0">
            <a:spAutoFit/>
          </a:bodyPr>
          <a:p>
            <a:pPr fontAlgn="auto">
              <a:lnSpc>
                <a:spcPct val="150000"/>
              </a:lnSpc>
              <a:spcAft>
                <a:spcPts val="600"/>
              </a:spcAft>
            </a:pPr>
            <a:r>
              <a:rPr lang="en-US" altLang="zh-CN" sz="2400" b="1">
                <a:solidFill>
                  <a:schemeClr val="tx2"/>
                </a:solidFill>
                <a:sym typeface="+mn-ea"/>
              </a:rPr>
              <a:t>       </a:t>
            </a:r>
            <a:r>
              <a:rPr lang="zh-CN" altLang="en-US" sz="2400" b="1">
                <a:solidFill>
                  <a:schemeClr val="tx2"/>
                </a:solidFill>
                <a:sym typeface="+mn-ea"/>
              </a:rPr>
              <a:t>我们为两类场景分别设计并实现了两种聚类模块：</a:t>
            </a:r>
            <a:endParaRPr lang="zh-CN" altLang="en-US" sz="2400" b="1">
              <a:solidFill>
                <a:schemeClr val="tx2"/>
              </a:solidFill>
              <a:sym typeface="+mn-ea"/>
            </a:endParaRPr>
          </a:p>
          <a:p>
            <a:pPr marL="342900" indent="-342900" fontAlgn="auto">
              <a:lnSpc>
                <a:spcPct val="150000"/>
              </a:lnSpc>
              <a:buFont typeface="Arial" panose="020B0704020202020204" pitchFamily="34" charset="0"/>
              <a:buChar char="•"/>
            </a:pPr>
            <a:r>
              <a:rPr lang="zh-CN" altLang="en-US" sz="2400" b="1">
                <a:solidFill>
                  <a:schemeClr val="tx2"/>
                </a:solidFill>
                <a:sym typeface="+mn-ea"/>
              </a:rPr>
              <a:t>区域分配—静态聚类</a:t>
            </a:r>
            <a:endParaRPr lang="zh-CN" altLang="en-US" sz="2400" b="1">
              <a:solidFill>
                <a:schemeClr val="tx2"/>
              </a:solidFill>
              <a:sym typeface="+mn-ea"/>
            </a:endParaRPr>
          </a:p>
          <a:p>
            <a:pPr marL="342900" indent="-342900" fontAlgn="auto">
              <a:lnSpc>
                <a:spcPct val="150000"/>
              </a:lnSpc>
              <a:buFont typeface="Arial" panose="020B0704020202020204" pitchFamily="34" charset="0"/>
              <a:buChar char="•"/>
            </a:pPr>
            <a:r>
              <a:rPr lang="zh-CN" altLang="en-US" sz="2400" b="1">
                <a:solidFill>
                  <a:schemeClr val="tx2"/>
                </a:solidFill>
                <a:sym typeface="+mn-ea"/>
              </a:rPr>
              <a:t>燃烧建筑—动态聚类</a:t>
            </a:r>
            <a:endParaRPr lang="zh-CN" altLang="en-US" sz="2400" b="1">
              <a:solidFill>
                <a:schemeClr val="tx2"/>
              </a:solidFill>
              <a:sym typeface="+mn-ea"/>
            </a:endParaRPr>
          </a:p>
          <a:p>
            <a:pPr fontAlgn="auto">
              <a:lnSpc>
                <a:spcPct val="150000"/>
              </a:lnSpc>
            </a:pPr>
            <a:endParaRPr lang="zh-CN" altLang="en-US" sz="2400" b="1">
              <a:solidFill>
                <a:schemeClr val="tx2"/>
              </a:solidFill>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endParaRPr lang="zh-CN" altLang="en-US"/>
          </a:p>
        </p:txBody>
      </p:sp>
      <p:sp>
        <p:nvSpPr>
          <p:cNvPr id="2" name="文本框 1"/>
          <p:cNvSpPr txBox="1"/>
          <p:nvPr/>
        </p:nvSpPr>
        <p:spPr>
          <a:xfrm>
            <a:off x="3298825" y="2593975"/>
            <a:ext cx="5594350" cy="1014730"/>
          </a:xfrm>
          <a:prstGeom prst="rect">
            <a:avLst/>
          </a:prstGeom>
          <a:noFill/>
        </p:spPr>
        <p:txBody>
          <a:bodyPr wrap="square" rtlCol="0">
            <a:spAutoFit/>
          </a:bodyPr>
          <a:p>
            <a:pPr algn="ctr"/>
            <a:r>
              <a:rPr lang="zh-CN" altLang="en-US" sz="6000" b="1">
                <a:solidFill>
                  <a:srgbClr val="FFCA36"/>
                </a:solidFill>
              </a:rPr>
              <a:t>感谢聆听</a:t>
            </a:r>
            <a:endParaRPr lang="zh-CN" altLang="en-US" sz="6000" b="1">
              <a:solidFill>
                <a:srgbClr val="FFCA3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744970" cy="768350"/>
          </a:xfrm>
          <a:prstGeom prst="rect">
            <a:avLst/>
          </a:prstGeom>
          <a:noFill/>
        </p:spPr>
        <p:txBody>
          <a:bodyPr wrap="square" rtlCol="0">
            <a:spAutoFit/>
          </a:bodyPr>
          <a:p>
            <a:r>
              <a:rPr lang="zh-CN" altLang="en-US" sz="4400" b="1">
                <a:solidFill>
                  <a:schemeClr val="tx2"/>
                </a:solidFill>
                <a:sym typeface="+mn-ea"/>
              </a:rPr>
              <a:t>区域分配—静态聚类</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将地图依据一定策略划分成不同部分，供各类智能体进行作业。</a:t>
            </a:r>
            <a:endParaRPr lang="zh-CN" altLang="en-US" sz="2400">
              <a:solidFill>
                <a:schemeClr val="tx1">
                  <a:lumMod val="50000"/>
                  <a:lumOff val="50000"/>
                </a:schemeClr>
              </a:solidFill>
            </a:endParaRPr>
          </a:p>
        </p:txBody>
      </p:sp>
      <p:pic>
        <p:nvPicPr>
          <p:cNvPr id="2" name="图片 1" descr="消防车"/>
          <p:cNvPicPr>
            <a:picLocks noChangeAspect="1"/>
          </p:cNvPicPr>
          <p:nvPr/>
        </p:nvPicPr>
        <p:blipFill>
          <a:blip r:embed="rId1"/>
          <a:stretch>
            <a:fillRect/>
          </a:stretch>
        </p:blipFill>
        <p:spPr>
          <a:xfrm>
            <a:off x="1309370" y="2829560"/>
            <a:ext cx="1311910" cy="1311910"/>
          </a:xfrm>
          <a:prstGeom prst="rect">
            <a:avLst/>
          </a:prstGeom>
        </p:spPr>
      </p:pic>
      <p:pic>
        <p:nvPicPr>
          <p:cNvPr id="9" name="图片 8" descr="消防车"/>
          <p:cNvPicPr>
            <a:picLocks noChangeAspect="1"/>
          </p:cNvPicPr>
          <p:nvPr/>
        </p:nvPicPr>
        <p:blipFill>
          <a:blip r:embed="rId1"/>
          <a:stretch>
            <a:fillRect/>
          </a:stretch>
        </p:blipFill>
        <p:spPr>
          <a:xfrm>
            <a:off x="1738630" y="3763010"/>
            <a:ext cx="1311910" cy="1311910"/>
          </a:xfrm>
          <a:prstGeom prst="rect">
            <a:avLst/>
          </a:prstGeom>
        </p:spPr>
      </p:pic>
      <p:pic>
        <p:nvPicPr>
          <p:cNvPr id="10" name="图片 9" descr="消防车"/>
          <p:cNvPicPr>
            <a:picLocks noChangeAspect="1"/>
          </p:cNvPicPr>
          <p:nvPr/>
        </p:nvPicPr>
        <p:blipFill>
          <a:blip r:embed="rId1"/>
          <a:stretch>
            <a:fillRect/>
          </a:stretch>
        </p:blipFill>
        <p:spPr>
          <a:xfrm>
            <a:off x="1329055" y="4686935"/>
            <a:ext cx="1311910" cy="1311910"/>
          </a:xfrm>
          <a:prstGeom prst="rect">
            <a:avLst/>
          </a:prstGeom>
        </p:spPr>
      </p:pic>
      <p:pic>
        <p:nvPicPr>
          <p:cNvPr id="11" name="图片 10" descr="消防车"/>
          <p:cNvPicPr>
            <a:picLocks noChangeAspect="1"/>
          </p:cNvPicPr>
          <p:nvPr/>
        </p:nvPicPr>
        <p:blipFill>
          <a:blip r:embed="rId1"/>
          <a:stretch>
            <a:fillRect/>
          </a:stretch>
        </p:blipFill>
        <p:spPr>
          <a:xfrm>
            <a:off x="1738630" y="5557520"/>
            <a:ext cx="1311910" cy="1311910"/>
          </a:xfrm>
          <a:prstGeom prst="rect">
            <a:avLst/>
          </a:prstGeom>
        </p:spPr>
      </p:pic>
      <p:pic>
        <p:nvPicPr>
          <p:cNvPr id="13" name="图片 12" descr="地图图标 (1)"/>
          <p:cNvPicPr>
            <a:picLocks noChangeAspect="1"/>
          </p:cNvPicPr>
          <p:nvPr/>
        </p:nvPicPr>
        <p:blipFill>
          <a:blip r:embed="rId2"/>
          <a:srcRect r="18855"/>
          <a:stretch>
            <a:fillRect/>
          </a:stretch>
        </p:blipFill>
        <p:spPr>
          <a:xfrm>
            <a:off x="4279900" y="1648460"/>
            <a:ext cx="5203190" cy="6432550"/>
          </a:xfrm>
          <a:prstGeom prst="rect">
            <a:avLst/>
          </a:prstGeom>
        </p:spPr>
      </p:pic>
      <p:sp>
        <p:nvSpPr>
          <p:cNvPr id="14" name="圆角矩形 13"/>
          <p:cNvSpPr/>
          <p:nvPr/>
        </p:nvSpPr>
        <p:spPr>
          <a:xfrm>
            <a:off x="4811395" y="3458845"/>
            <a:ext cx="2081530" cy="1205865"/>
          </a:xfrm>
          <a:prstGeom prst="roundRect">
            <a:avLst/>
          </a:prstGeom>
          <a:noFill/>
          <a:ln w="76200">
            <a:solidFill>
              <a:srgbClr val="FD58B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4811395" y="5006975"/>
            <a:ext cx="2065655" cy="1242695"/>
          </a:xfrm>
          <a:prstGeom prst="roundRect">
            <a:avLst/>
          </a:prstGeom>
          <a:noFill/>
          <a:ln w="76200">
            <a:solidFill>
              <a:srgbClr val="CC66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7198995" y="3579495"/>
            <a:ext cx="2081530" cy="1205865"/>
          </a:xfrm>
          <a:prstGeom prst="roundRect">
            <a:avLst/>
          </a:prstGeom>
          <a:noFill/>
          <a:ln w="76200">
            <a:solidFill>
              <a:schemeClr val="accent6">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7207885" y="5163185"/>
            <a:ext cx="2081530" cy="1205865"/>
          </a:xfrm>
          <a:prstGeom prst="roundRect">
            <a:avLst/>
          </a:prstGeom>
          <a:noFill/>
          <a:ln w="762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a:stCxn id="2" idx="3"/>
            <a:endCxn id="14" idx="1"/>
          </p:cNvCxnSpPr>
          <p:nvPr/>
        </p:nvCxnSpPr>
        <p:spPr>
          <a:xfrm>
            <a:off x="2621280" y="3485515"/>
            <a:ext cx="2190115" cy="576580"/>
          </a:xfrm>
          <a:prstGeom prst="straightConnector1">
            <a:avLst/>
          </a:prstGeom>
          <a:ln w="50800">
            <a:solidFill>
              <a:srgbClr val="FF42B8"/>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6" idx="1"/>
          </p:cNvCxnSpPr>
          <p:nvPr/>
        </p:nvCxnSpPr>
        <p:spPr>
          <a:xfrm flipV="1">
            <a:off x="3050540" y="4182745"/>
            <a:ext cx="4148455" cy="236220"/>
          </a:xfrm>
          <a:prstGeom prst="straightConnector1">
            <a:avLst/>
          </a:prstGeom>
          <a:ln w="50800">
            <a:solidFill>
              <a:srgbClr val="9ED38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3"/>
            <a:endCxn id="15" idx="1"/>
          </p:cNvCxnSpPr>
          <p:nvPr/>
        </p:nvCxnSpPr>
        <p:spPr>
          <a:xfrm>
            <a:off x="2640965" y="5342890"/>
            <a:ext cx="2170430" cy="285750"/>
          </a:xfrm>
          <a:prstGeom prst="straightConnector1">
            <a:avLst/>
          </a:prstGeom>
          <a:ln w="50800">
            <a:solidFill>
              <a:srgbClr val="DC58FF"/>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3"/>
            <a:endCxn id="17" idx="1"/>
          </p:cNvCxnSpPr>
          <p:nvPr/>
        </p:nvCxnSpPr>
        <p:spPr>
          <a:xfrm flipV="1">
            <a:off x="3050540" y="5766435"/>
            <a:ext cx="4157345" cy="447040"/>
          </a:xfrm>
          <a:prstGeom prst="straightConnector1">
            <a:avLst/>
          </a:prstGeom>
          <a:ln w="50800">
            <a:solidFill>
              <a:srgbClr val="FEFF00"/>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相较</a:t>
            </a:r>
            <a:r>
              <a:rPr lang="en-US" altLang="zh-CN" sz="4400" b="1">
                <a:solidFill>
                  <a:schemeClr val="tx2"/>
                </a:solidFill>
                <a:sym typeface="+mn-ea"/>
              </a:rPr>
              <a:t>sample</a:t>
            </a:r>
            <a:r>
              <a:rPr lang="zh-CN" altLang="en-US" sz="4400" b="1">
                <a:solidFill>
                  <a:schemeClr val="tx2"/>
                </a:solidFill>
                <a:sym typeface="+mn-ea"/>
              </a:rPr>
              <a:t>的提升</a:t>
            </a:r>
            <a:endParaRPr lang="zh-CN" altLang="en-US" sz="4400" b="1">
              <a:solidFill>
                <a:schemeClr val="tx2"/>
              </a:solidFill>
              <a:sym typeface="+mn-ea"/>
            </a:endParaRPr>
          </a:p>
        </p:txBody>
      </p:sp>
      <p:sp>
        <p:nvSpPr>
          <p:cNvPr id="2" name="文本框 1"/>
          <p:cNvSpPr txBox="1"/>
          <p:nvPr/>
        </p:nvSpPr>
        <p:spPr>
          <a:xfrm>
            <a:off x="315595" y="424815"/>
            <a:ext cx="4172585" cy="521970"/>
          </a:xfrm>
          <a:prstGeom prst="rect">
            <a:avLst/>
          </a:prstGeom>
          <a:noFill/>
        </p:spPr>
        <p:txBody>
          <a:bodyPr wrap="square" rtlCol="0">
            <a:spAutoFit/>
          </a:bodyPr>
          <a:p>
            <a:r>
              <a:rPr lang="zh-CN" altLang="en-US" sz="2800" b="1">
                <a:solidFill>
                  <a:schemeClr val="tx1">
                    <a:lumMod val="50000"/>
                    <a:lumOff val="50000"/>
                  </a:schemeClr>
                </a:solidFill>
                <a:sym typeface="+mn-ea"/>
              </a:rPr>
              <a:t>区域分配—静态聚类</a:t>
            </a:r>
            <a:endParaRPr lang="zh-CN" altLang="en-US" sz="2800" b="1">
              <a:solidFill>
                <a:schemeClr val="tx1">
                  <a:lumMod val="50000"/>
                  <a:lumOff val="50000"/>
                </a:schemeClr>
              </a:solidFill>
              <a:sym typeface="+mn-ea"/>
            </a:endParaRPr>
          </a:p>
        </p:txBody>
      </p:sp>
      <p:pic>
        <p:nvPicPr>
          <p:cNvPr id="12" name="图片 11" descr="2020-11-19 22-21-51 的屏幕截图"/>
          <p:cNvPicPr>
            <a:picLocks noChangeAspect="1"/>
          </p:cNvPicPr>
          <p:nvPr/>
        </p:nvPicPr>
        <p:blipFill>
          <a:blip r:embed="rId1"/>
          <a:srcRect l="12404" t="5748" r="29315" b="1592"/>
          <a:stretch>
            <a:fillRect/>
          </a:stretch>
        </p:blipFill>
        <p:spPr>
          <a:xfrm>
            <a:off x="2058670" y="3177540"/>
            <a:ext cx="3471545" cy="3103880"/>
          </a:xfrm>
          <a:prstGeom prst="rect">
            <a:avLst/>
          </a:prstGeom>
        </p:spPr>
      </p:pic>
      <p:pic>
        <p:nvPicPr>
          <p:cNvPr id="14" name="图片 13" descr="2020-11-19 22-18-27 的屏幕截图"/>
          <p:cNvPicPr>
            <a:picLocks noChangeAspect="1"/>
          </p:cNvPicPr>
          <p:nvPr/>
        </p:nvPicPr>
        <p:blipFill>
          <a:blip r:embed="rId2"/>
          <a:srcRect l="12659" t="5893" r="29319" b="1497"/>
          <a:stretch>
            <a:fillRect/>
          </a:stretch>
        </p:blipFill>
        <p:spPr>
          <a:xfrm>
            <a:off x="6787515" y="3190240"/>
            <a:ext cx="3427730" cy="3077845"/>
          </a:xfrm>
          <a:prstGeom prst="rect">
            <a:avLst/>
          </a:prstGeom>
        </p:spPr>
      </p:pic>
      <p:sp>
        <p:nvSpPr>
          <p:cNvPr id="25" name="右箭头 24"/>
          <p:cNvSpPr/>
          <p:nvPr/>
        </p:nvSpPr>
        <p:spPr>
          <a:xfrm>
            <a:off x="5840730" y="4448810"/>
            <a:ext cx="674370" cy="345440"/>
          </a:xfrm>
          <a:prstGeom prst="rightArrow">
            <a:avLst/>
          </a:prstGeom>
          <a:solidFill>
            <a:schemeClr val="accent1">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降低</a:t>
            </a:r>
            <a:r>
              <a:rPr lang="en-US" altLang="zh-CN" sz="2400">
                <a:solidFill>
                  <a:schemeClr val="tx1">
                    <a:lumMod val="50000"/>
                    <a:lumOff val="50000"/>
                  </a:schemeClr>
                </a:solidFill>
              </a:rPr>
              <a:t>K-means</a:t>
            </a:r>
            <a:r>
              <a:rPr lang="zh-CN" altLang="en-US" sz="2400">
                <a:solidFill>
                  <a:schemeClr val="tx1">
                    <a:lumMod val="50000"/>
                    <a:lumOff val="50000"/>
                  </a:schemeClr>
                </a:solidFill>
              </a:rPr>
              <a:t>随机初始化聚类中心带来的影响</a:t>
            </a:r>
            <a:endParaRPr lang="zh-CN" altLang="en-US" sz="2400">
              <a:solidFill>
                <a:schemeClr val="tx1">
                  <a:lumMod val="50000"/>
                  <a:lumOff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4" name="文本框 3"/>
          <p:cNvSpPr txBox="1"/>
          <p:nvPr/>
        </p:nvSpPr>
        <p:spPr>
          <a:xfrm>
            <a:off x="1103630" y="2575560"/>
            <a:ext cx="9707880" cy="2861310"/>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随机选取</a:t>
            </a:r>
            <a:r>
              <a:rPr lang="en-US" altLang="zh-CN" sz="2400">
                <a:solidFill>
                  <a:schemeClr val="tx1">
                    <a:lumMod val="50000"/>
                    <a:lumOff val="50000"/>
                  </a:schemeClr>
                </a:solidFill>
              </a:rPr>
              <a:t>k</a:t>
            </a:r>
            <a:r>
              <a:rPr lang="zh-CN" altLang="en-US" sz="2400">
                <a:solidFill>
                  <a:schemeClr val="tx1">
                    <a:lumMod val="50000"/>
                    <a:lumOff val="50000"/>
                  </a:schemeClr>
                </a:solidFill>
              </a:rPr>
              <a:t>个元素作为聚类中心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计算地图中所有元素到</a:t>
            </a:r>
            <a:r>
              <a:rPr lang="en-US" altLang="zh-CN" sz="2400">
                <a:solidFill>
                  <a:schemeClr val="tx1">
                    <a:lumMod val="50000"/>
                    <a:lumOff val="50000"/>
                  </a:schemeClr>
                </a:solidFill>
              </a:rPr>
              <a:t>k</a:t>
            </a:r>
            <a:r>
              <a:rPr lang="zh-CN" altLang="en-US" sz="2400">
                <a:solidFill>
                  <a:schemeClr val="tx1">
                    <a:lumMod val="50000"/>
                    <a:lumOff val="50000"/>
                  </a:schemeClr>
                </a:solidFill>
              </a:rPr>
              <a:t>个聚类中心的距离，并将其分到距离最小的聚类中心所对应的聚类中</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更新每个聚类的中心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迭代第</a:t>
            </a:r>
            <a:r>
              <a:rPr lang="en-US" altLang="zh-CN" sz="2400">
                <a:solidFill>
                  <a:schemeClr val="tx1">
                    <a:lumMod val="50000"/>
                    <a:lumOff val="50000"/>
                  </a:schemeClr>
                </a:solidFill>
              </a:rPr>
              <a:t>2</a:t>
            </a:r>
            <a:r>
              <a:rPr lang="zh-CN" altLang="en-US" sz="2400">
                <a:solidFill>
                  <a:schemeClr val="tx1">
                    <a:lumMod val="50000"/>
                    <a:lumOff val="50000"/>
                  </a:schemeClr>
                </a:solidFill>
              </a:rPr>
              <a:t>、</a:t>
            </a:r>
            <a:r>
              <a:rPr lang="en-US" altLang="zh-CN" sz="2400">
                <a:solidFill>
                  <a:schemeClr val="tx1">
                    <a:lumMod val="50000"/>
                    <a:lumOff val="50000"/>
                  </a:schemeClr>
                </a:solidFill>
              </a:rPr>
              <a:t>3</a:t>
            </a:r>
            <a:r>
              <a:rPr lang="zh-CN" altLang="en-US" sz="2400">
                <a:solidFill>
                  <a:schemeClr val="tx1">
                    <a:lumMod val="50000"/>
                    <a:lumOff val="50000"/>
                  </a:schemeClr>
                </a:solidFill>
              </a:rPr>
              <a:t>步直至中止</a:t>
            </a:r>
            <a:endParaRPr lang="zh-CN" altLang="en-US" sz="2400">
              <a:solidFill>
                <a:schemeClr val="tx1">
                  <a:lumMod val="50000"/>
                  <a:lumOff val="50000"/>
                </a:schemeClr>
              </a:solidFill>
            </a:endParaRPr>
          </a:p>
        </p:txBody>
      </p:sp>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文本框 3"/>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算法迭代</a:t>
            </a:r>
            <a:endParaRPr lang="zh-CN" altLang="en-US" sz="4400" b="1">
              <a:solidFill>
                <a:schemeClr val="tx2"/>
              </a:solidFill>
              <a:sym typeface="+mn-ea"/>
            </a:endParaRPr>
          </a:p>
        </p:txBody>
      </p:sp>
      <p:sp>
        <p:nvSpPr>
          <p:cNvPr id="9" name="文本框 8"/>
          <p:cNvSpPr txBox="1"/>
          <p:nvPr/>
        </p:nvSpPr>
        <p:spPr>
          <a:xfrm>
            <a:off x="1103630" y="1950720"/>
            <a:ext cx="4803140" cy="521970"/>
          </a:xfrm>
          <a:prstGeom prst="rect">
            <a:avLst/>
          </a:prstGeom>
          <a:noFill/>
        </p:spPr>
        <p:txBody>
          <a:bodyPr wrap="square" rtlCol="0">
            <a:spAutoFit/>
          </a:bodyPr>
          <a:p>
            <a:r>
              <a:rPr lang="en-US" altLang="zh-CN" sz="2800" b="1">
                <a:solidFill>
                  <a:schemeClr val="tx1">
                    <a:lumMod val="50000"/>
                    <a:lumOff val="50000"/>
                  </a:schemeClr>
                </a:solidFill>
                <a:sym typeface="+mn-ea"/>
              </a:rPr>
              <a:t>Base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sp>
        <p:nvSpPr>
          <p:cNvPr id="10" name="文本框 9"/>
          <p:cNvSpPr txBox="1"/>
          <p:nvPr/>
        </p:nvSpPr>
        <p:spPr>
          <a:xfrm>
            <a:off x="1135380" y="5601335"/>
            <a:ext cx="6366510" cy="521970"/>
          </a:xfrm>
          <a:prstGeom prst="rect">
            <a:avLst/>
          </a:prstGeom>
          <a:noFill/>
        </p:spPr>
        <p:txBody>
          <a:bodyPr wrap="square" rtlCol="0">
            <a:spAutoFit/>
          </a:bodyPr>
          <a:p>
            <a:r>
              <a:rPr lang="en-US" altLang="zh-CN" sz="2800" b="1">
                <a:solidFill>
                  <a:schemeClr val="tx1">
                    <a:lumMod val="50000"/>
                    <a:lumOff val="50000"/>
                  </a:schemeClr>
                </a:solidFill>
                <a:sym typeface="+mn-ea"/>
              </a:rPr>
              <a:t>Improved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sp>
        <p:nvSpPr>
          <p:cNvPr id="12" name="文本框 11"/>
          <p:cNvSpPr txBox="1"/>
          <p:nvPr/>
        </p:nvSpPr>
        <p:spPr>
          <a:xfrm>
            <a:off x="1103630" y="1950720"/>
            <a:ext cx="4803140" cy="521970"/>
          </a:xfrm>
          <a:prstGeom prst="rect">
            <a:avLst/>
          </a:prstGeom>
          <a:noFill/>
        </p:spPr>
        <p:txBody>
          <a:bodyPr wrap="square" rtlCol="0">
            <a:spAutoFit/>
          </a:bodyPr>
          <a:p>
            <a:r>
              <a:rPr lang="en-US" altLang="zh-CN" sz="2800" b="1">
                <a:solidFill>
                  <a:schemeClr val="bg2">
                    <a:lumMod val="90000"/>
                  </a:schemeClr>
                </a:solidFill>
                <a:sym typeface="+mn-ea"/>
              </a:rPr>
              <a:t>Base Version</a:t>
            </a:r>
            <a:r>
              <a:rPr lang="zh-CN" altLang="en-US" sz="2800" b="1">
                <a:solidFill>
                  <a:schemeClr val="bg2">
                    <a:lumMod val="90000"/>
                  </a:schemeClr>
                </a:solidFill>
                <a:sym typeface="+mn-ea"/>
              </a:rPr>
              <a:t>：</a:t>
            </a:r>
            <a:r>
              <a:rPr lang="en-US" altLang="zh-CN" sz="2800" b="1">
                <a:solidFill>
                  <a:schemeClr val="bg2">
                    <a:lumMod val="90000"/>
                  </a:schemeClr>
                </a:solidFill>
                <a:sym typeface="+mn-ea"/>
              </a:rPr>
              <a:t>K-means</a:t>
            </a:r>
            <a:endParaRPr lang="en-US" altLang="zh-CN" sz="2800" b="1">
              <a:solidFill>
                <a:schemeClr val="bg2">
                  <a:lumMod val="90000"/>
                </a:schemeClr>
              </a:solidFill>
              <a:sym typeface="+mn-ea"/>
            </a:endParaRPr>
          </a:p>
        </p:txBody>
      </p:sp>
      <p:sp>
        <p:nvSpPr>
          <p:cNvPr id="13" name="文本框 12"/>
          <p:cNvSpPr txBox="1"/>
          <p:nvPr/>
        </p:nvSpPr>
        <p:spPr>
          <a:xfrm>
            <a:off x="1135380" y="5601335"/>
            <a:ext cx="6366510" cy="521970"/>
          </a:xfrm>
          <a:prstGeom prst="rect">
            <a:avLst/>
          </a:prstGeom>
          <a:noFill/>
        </p:spPr>
        <p:txBody>
          <a:bodyPr wrap="square" rtlCol="0">
            <a:spAutoFit/>
          </a:bodyPr>
          <a:p>
            <a:r>
              <a:rPr lang="en-US" altLang="zh-CN" sz="2800" b="1">
                <a:solidFill>
                  <a:schemeClr val="bg2">
                    <a:lumMod val="90000"/>
                  </a:schemeClr>
                </a:solidFill>
                <a:sym typeface="+mn-ea"/>
              </a:rPr>
              <a:t>Improved Version</a:t>
            </a:r>
            <a:r>
              <a:rPr lang="zh-CN" altLang="en-US" sz="2800" b="1">
                <a:solidFill>
                  <a:schemeClr val="bg2">
                    <a:lumMod val="90000"/>
                  </a:schemeClr>
                </a:solidFill>
                <a:sym typeface="+mn-ea"/>
              </a:rPr>
              <a:t>：</a:t>
            </a:r>
            <a:r>
              <a:rPr lang="en-US" altLang="zh-CN" sz="2800" b="1">
                <a:solidFill>
                  <a:schemeClr val="bg2">
                    <a:lumMod val="90000"/>
                  </a:schemeClr>
                </a:solidFill>
                <a:sym typeface="+mn-ea"/>
              </a:rPr>
              <a:t>K-means++</a:t>
            </a:r>
            <a:endParaRPr lang="en-US" altLang="zh-CN" sz="2800" b="1">
              <a:solidFill>
                <a:schemeClr val="bg2">
                  <a:lumMod val="90000"/>
                </a:schemeClr>
              </a:solidFill>
              <a:sym typeface="+mn-ea"/>
            </a:endParaRPr>
          </a:p>
        </p:txBody>
      </p:sp>
      <p:sp>
        <p:nvSpPr>
          <p:cNvPr id="14" name="文本框 13"/>
          <p:cNvSpPr txBox="1"/>
          <p:nvPr/>
        </p:nvSpPr>
        <p:spPr>
          <a:xfrm>
            <a:off x="1103630" y="3321685"/>
            <a:ext cx="9707880" cy="2306955"/>
          </a:xfrm>
          <a:prstGeom prst="rect">
            <a:avLst/>
          </a:prstGeom>
          <a:noFill/>
        </p:spPr>
        <p:txBody>
          <a:bodyPr wrap="square" rtlCol="0">
            <a:spAutoFit/>
          </a:bodyPr>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随机选取</a:t>
            </a:r>
            <a:r>
              <a:rPr lang="en-US" altLang="zh-CN" sz="2400">
                <a:solidFill>
                  <a:schemeClr val="tx1">
                    <a:lumMod val="50000"/>
                    <a:lumOff val="50000"/>
                  </a:schemeClr>
                </a:solidFill>
              </a:rPr>
              <a:t>1</a:t>
            </a:r>
            <a:r>
              <a:rPr lang="zh-CN" altLang="en-US" sz="2400">
                <a:solidFill>
                  <a:schemeClr val="tx1">
                    <a:lumMod val="50000"/>
                    <a:lumOff val="50000"/>
                  </a:schemeClr>
                </a:solidFill>
              </a:rPr>
              <a:t>个元素作为第一个聚类中心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计算数据到之前</a:t>
            </a:r>
            <a:r>
              <a:rPr lang="en-US" altLang="zh-CN" sz="2400">
                <a:solidFill>
                  <a:schemeClr val="tx1">
                    <a:lumMod val="50000"/>
                    <a:lumOff val="50000"/>
                  </a:schemeClr>
                </a:solidFill>
              </a:rPr>
              <a:t>n</a:t>
            </a:r>
            <a:r>
              <a:rPr lang="zh-CN" altLang="en-US" sz="2400">
                <a:solidFill>
                  <a:schemeClr val="tx1">
                    <a:lumMod val="50000"/>
                    <a:lumOff val="50000"/>
                  </a:schemeClr>
                </a:solidFill>
              </a:rPr>
              <a:t>个聚类中心的距离</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基于概率选择新的聚类中心</a:t>
            </a:r>
            <a:endParaRPr lang="zh-CN" altLang="en-US" sz="2400">
              <a:solidFill>
                <a:schemeClr val="tx1">
                  <a:lumMod val="50000"/>
                  <a:lumOff val="50000"/>
                </a:schemeClr>
              </a:solidFill>
            </a:endParaRPr>
          </a:p>
          <a:p>
            <a:pPr marL="342900" indent="-342900" fontAlgn="auto">
              <a:lnSpc>
                <a:spcPct val="150000"/>
              </a:lnSpc>
              <a:buFont typeface="Wingdings" panose="05000000000000000000" charset="0"/>
              <a:buChar char=""/>
            </a:pPr>
            <a:r>
              <a:rPr lang="zh-CN" altLang="en-US" sz="2400">
                <a:solidFill>
                  <a:schemeClr val="tx1">
                    <a:lumMod val="50000"/>
                    <a:lumOff val="50000"/>
                  </a:schemeClr>
                </a:solidFill>
              </a:rPr>
              <a:t>迭代第</a:t>
            </a:r>
            <a:r>
              <a:rPr lang="en-US" altLang="zh-CN" sz="2400">
                <a:solidFill>
                  <a:schemeClr val="tx1">
                    <a:lumMod val="50000"/>
                    <a:lumOff val="50000"/>
                  </a:schemeClr>
                </a:solidFill>
              </a:rPr>
              <a:t>2</a:t>
            </a:r>
            <a:r>
              <a:rPr lang="zh-CN" altLang="en-US" sz="2400">
                <a:solidFill>
                  <a:schemeClr val="tx1">
                    <a:lumMod val="50000"/>
                    <a:lumOff val="50000"/>
                  </a:schemeClr>
                </a:solidFill>
              </a:rPr>
              <a:t>步直至中止</a:t>
            </a:r>
            <a:endParaRPr lang="zh-CN" altLang="en-US" sz="2400">
              <a:solidFill>
                <a:schemeClr val="tx1">
                  <a:lumMod val="50000"/>
                  <a:lumOff val="5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64" presetClass="path" presetSubtype="0" accel="50000" decel="50000" fill="hold" grpId="0" nodeType="withEffect">
                                  <p:stCondLst>
                                    <p:cond delay="0"/>
                                  </p:stCondLst>
                                  <p:childTnLst>
                                    <p:animMotion origin="layout" path="M -0.005937 0.003704 L -0.001823 -0.432870 " pathEditMode="relative" rAng="0" ptsTypes="">
                                      <p:cBhvr>
                                        <p:cTn id="12" dur="2000" fill="hold"/>
                                        <p:tgtEl>
                                          <p:spTgt spid="10"/>
                                        </p:tgtEl>
                                        <p:attrNameLst>
                                          <p:attrName>ppt_x</p:attrName>
                                          <p:attrName>ppt_y</p:attrName>
                                        </p:attrNameLst>
                                      </p:cBhvr>
                                      <p:rCtr x="3" y="-231"/>
                                    </p:animMotion>
                                  </p:childTnLst>
                                </p:cTn>
                              </p:par>
                              <p:par>
                                <p:cTn id="13" presetID="22" presetClass="exit" presetSubtype="4" fill="hold" grpId="16" nodeType="withEffect">
                                  <p:stCondLst>
                                    <p:cond delay="0"/>
                                  </p:stCondLst>
                                  <p:childTnLst>
                                    <p:animEffect transition="out" filter="wipe(down)">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42" presetClass="entr" presetSubtype="0" fill="hold" grpId="6"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5"/>
      <p:bldP spid="9" grpId="6"/>
      <p:bldP spid="9" grpId="7"/>
      <p:bldP spid="9" grpId="8"/>
      <p:bldP spid="9" grpId="9"/>
      <p:bldP spid="9" grpId="10"/>
      <p:bldP spid="9" grpId="11"/>
      <p:bldP spid="9" grpId="12"/>
      <p:bldP spid="9" grpId="13"/>
      <p:bldP spid="9" grpId="14"/>
      <p:bldP spid="9" grpId="15"/>
      <p:bldP spid="9" grpId="16"/>
      <p:bldP spid="12" grpId="0"/>
      <p:bldP spid="12" grpId="1"/>
      <p:bldP spid="10" grpId="0"/>
      <p:bldP spid="4" grpId="5"/>
      <p:bldP spid="4" grpId="6"/>
      <p:bldP spid="4" grpId="7"/>
      <p:bldP spid="4" grpId="8"/>
      <p:bldP spid="4" grpId="9"/>
      <p:bldP spid="4" grpId="10"/>
      <p:bldP spid="4" grpId="11"/>
      <p:bldP spid="4" grpId="12"/>
      <p:bldP spid="4" grpId="14"/>
      <p:bldP spid="4" grpId="15"/>
      <p:bldP spid="4" grpId="16"/>
      <p:bldP spid="13" grpId="0"/>
      <p:bldP spid="14" grpId="4"/>
      <p:bldP spid="14" grpId="5"/>
      <p:bldP spid="14" grpId="6"/>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文本框 3"/>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15595" y="424815"/>
            <a:ext cx="1990725" cy="521970"/>
          </a:xfrm>
          <a:prstGeom prst="rect">
            <a:avLst/>
          </a:prstGeom>
          <a:noFill/>
        </p:spPr>
        <p:txBody>
          <a:bodyPr wrap="square" rtlCol="0">
            <a:spAutoFit/>
          </a:bodyPr>
          <a:p>
            <a:r>
              <a:rPr lang="zh-CN" altLang="en-US" sz="2800" b="1">
                <a:solidFill>
                  <a:schemeClr val="tx1">
                    <a:lumMod val="50000"/>
                    <a:lumOff val="50000"/>
                  </a:schemeClr>
                </a:solidFill>
                <a:sym typeface="+mn-ea"/>
              </a:rPr>
              <a:t>聚类获取</a:t>
            </a:r>
            <a:endParaRPr lang="zh-CN" altLang="en-US" sz="2800" b="1">
              <a:solidFill>
                <a:schemeClr val="tx1">
                  <a:lumMod val="50000"/>
                  <a:lumOff val="50000"/>
                </a:schemeClr>
              </a:solidFill>
              <a:sym typeface="+mn-ea"/>
            </a:endParaRPr>
          </a:p>
        </p:txBody>
      </p:sp>
      <p:sp>
        <p:nvSpPr>
          <p:cNvPr id="3" name="文本框 2"/>
          <p:cNvSpPr txBox="1"/>
          <p:nvPr/>
        </p:nvSpPr>
        <p:spPr>
          <a:xfrm>
            <a:off x="262890" y="880110"/>
            <a:ext cx="6186170" cy="768350"/>
          </a:xfrm>
          <a:prstGeom prst="rect">
            <a:avLst/>
          </a:prstGeom>
          <a:noFill/>
        </p:spPr>
        <p:txBody>
          <a:bodyPr wrap="square" rtlCol="0">
            <a:spAutoFit/>
          </a:bodyPr>
          <a:p>
            <a:r>
              <a:rPr lang="zh-CN" altLang="en-US" sz="4400" b="1">
                <a:solidFill>
                  <a:schemeClr val="tx2"/>
                </a:solidFill>
                <a:sym typeface="+mn-ea"/>
              </a:rPr>
              <a:t>算法迭代</a:t>
            </a:r>
            <a:endParaRPr lang="zh-CN" altLang="en-US" sz="4400" b="1">
              <a:solidFill>
                <a:schemeClr val="tx2"/>
              </a:solidFill>
              <a:sym typeface="+mn-ea"/>
            </a:endParaRPr>
          </a:p>
        </p:txBody>
      </p:sp>
      <p:sp>
        <p:nvSpPr>
          <p:cNvPr id="10" name="文本框 9"/>
          <p:cNvSpPr txBox="1"/>
          <p:nvPr/>
        </p:nvSpPr>
        <p:spPr>
          <a:xfrm>
            <a:off x="2758440" y="1066800"/>
            <a:ext cx="6366510" cy="521970"/>
          </a:xfrm>
          <a:prstGeom prst="rect">
            <a:avLst/>
          </a:prstGeom>
          <a:noFill/>
        </p:spPr>
        <p:txBody>
          <a:bodyPr wrap="square" rtlCol="0">
            <a:spAutoFit/>
          </a:bodyPr>
          <a:p>
            <a:r>
              <a:rPr lang="en-US" altLang="zh-CN" sz="2800" b="1">
                <a:solidFill>
                  <a:schemeClr val="tx1">
                    <a:lumMod val="50000"/>
                    <a:lumOff val="50000"/>
                  </a:schemeClr>
                </a:solidFill>
                <a:sym typeface="+mn-ea"/>
              </a:rPr>
              <a:t>Improved Version</a:t>
            </a:r>
            <a:r>
              <a:rPr lang="zh-CN" altLang="en-US" sz="2800" b="1">
                <a:solidFill>
                  <a:schemeClr val="tx1">
                    <a:lumMod val="50000"/>
                    <a:lumOff val="50000"/>
                  </a:schemeClr>
                </a:solidFill>
                <a:sym typeface="+mn-ea"/>
              </a:rPr>
              <a:t>：</a:t>
            </a:r>
            <a:r>
              <a:rPr lang="en-US" altLang="zh-CN" sz="2800" b="1">
                <a:solidFill>
                  <a:schemeClr val="tx1">
                    <a:lumMod val="50000"/>
                    <a:lumOff val="50000"/>
                  </a:schemeClr>
                </a:solidFill>
                <a:sym typeface="+mn-ea"/>
              </a:rPr>
              <a:t>K-means++</a:t>
            </a:r>
            <a:endParaRPr lang="en-US" altLang="zh-CN" sz="2800" b="1">
              <a:solidFill>
                <a:schemeClr val="tx1">
                  <a:lumMod val="50000"/>
                  <a:lumOff val="50000"/>
                </a:schemeClr>
              </a:solidFill>
              <a:sym typeface="+mn-ea"/>
            </a:endParaRPr>
          </a:p>
        </p:txBody>
      </p:sp>
      <p:pic>
        <p:nvPicPr>
          <p:cNvPr id="6" name="图片 5" descr="kmean++过程1"/>
          <p:cNvPicPr>
            <a:picLocks noChangeAspect="1"/>
          </p:cNvPicPr>
          <p:nvPr/>
        </p:nvPicPr>
        <p:blipFill>
          <a:blip r:embed="rId1"/>
          <a:stretch>
            <a:fillRect/>
          </a:stretch>
        </p:blipFill>
        <p:spPr>
          <a:xfrm>
            <a:off x="485775" y="2985770"/>
            <a:ext cx="3447415" cy="2428875"/>
          </a:xfrm>
          <a:prstGeom prst="rect">
            <a:avLst/>
          </a:prstGeom>
        </p:spPr>
      </p:pic>
      <p:sp>
        <p:nvSpPr>
          <p:cNvPr id="17" name="矩形 16"/>
          <p:cNvSpPr/>
          <p:nvPr/>
        </p:nvSpPr>
        <p:spPr>
          <a:xfrm>
            <a:off x="485775" y="2985770"/>
            <a:ext cx="3488690" cy="2439035"/>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8" name="图片 7" descr="kmean++过程2"/>
          <p:cNvPicPr>
            <a:picLocks noChangeAspect="1"/>
          </p:cNvPicPr>
          <p:nvPr/>
        </p:nvPicPr>
        <p:blipFill>
          <a:blip r:embed="rId2"/>
          <a:stretch>
            <a:fillRect/>
          </a:stretch>
        </p:blipFill>
        <p:spPr>
          <a:xfrm>
            <a:off x="2856230" y="2985770"/>
            <a:ext cx="3448050" cy="2429510"/>
          </a:xfrm>
          <a:prstGeom prst="rect">
            <a:avLst/>
          </a:prstGeom>
        </p:spPr>
      </p:pic>
      <p:sp>
        <p:nvSpPr>
          <p:cNvPr id="16" name="矩形 15"/>
          <p:cNvSpPr/>
          <p:nvPr/>
        </p:nvSpPr>
        <p:spPr>
          <a:xfrm>
            <a:off x="2856230" y="2986405"/>
            <a:ext cx="3488690" cy="2438400"/>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11" name="图片 10" descr="kmean++过程3"/>
          <p:cNvPicPr>
            <a:picLocks noChangeAspect="1"/>
          </p:cNvPicPr>
          <p:nvPr/>
        </p:nvPicPr>
        <p:blipFill>
          <a:blip r:embed="rId3"/>
          <a:stretch>
            <a:fillRect/>
          </a:stretch>
        </p:blipFill>
        <p:spPr>
          <a:xfrm>
            <a:off x="5256530" y="2987040"/>
            <a:ext cx="3455035" cy="2438400"/>
          </a:xfrm>
          <a:prstGeom prst="rect">
            <a:avLst/>
          </a:prstGeom>
        </p:spPr>
      </p:pic>
      <p:sp>
        <p:nvSpPr>
          <p:cNvPr id="15" name="矩形 14"/>
          <p:cNvSpPr/>
          <p:nvPr/>
        </p:nvSpPr>
        <p:spPr>
          <a:xfrm>
            <a:off x="5256530" y="2987675"/>
            <a:ext cx="3488690" cy="2437765"/>
          </a:xfrm>
          <a:prstGeom prst="rect">
            <a:avLst/>
          </a:prstGeom>
          <a:solidFill>
            <a:schemeClr val="bg1">
              <a:lumMod val="65000"/>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12" name="图片 11" descr="kmean++过程4"/>
          <p:cNvPicPr>
            <a:picLocks noChangeAspect="1"/>
          </p:cNvPicPr>
          <p:nvPr/>
        </p:nvPicPr>
        <p:blipFill>
          <a:blip r:embed="rId4"/>
          <a:stretch>
            <a:fillRect/>
          </a:stretch>
        </p:blipFill>
        <p:spPr>
          <a:xfrm>
            <a:off x="7726045" y="2985770"/>
            <a:ext cx="3479800" cy="24123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6" grpId="0" bldLvl="0" animBg="1"/>
      <p:bldP spid="1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p:sp>
        <p:nvSpPr>
          <p:cNvPr id="5" name="文本框 4"/>
          <p:cNvSpPr txBox="1"/>
          <p:nvPr/>
        </p:nvSpPr>
        <p:spPr>
          <a:xfrm>
            <a:off x="-14605" y="-1270"/>
            <a:ext cx="12238990" cy="368300"/>
          </a:xfrm>
          <a:prstGeom prst="rect">
            <a:avLst/>
          </a:prstGeom>
          <a:solidFill>
            <a:schemeClr val="tx2"/>
          </a:solidFill>
        </p:spPr>
        <p:txBody>
          <a:bodyPr wrap="square" rtlCol="0">
            <a:spAutoFit/>
          </a:bodyPr>
          <a:p>
            <a:pPr algn="ctr"/>
            <a:r>
              <a:rPr lang="zh-CN" altLang="en-US" b="1">
                <a:solidFill>
                  <a:srgbClr val="BDB3FB"/>
                </a:solidFill>
              </a:rPr>
              <a:t>底层策略</a:t>
            </a:r>
            <a:endParaRPr lang="zh-CN" altLang="en-US" b="1">
              <a:solidFill>
                <a:srgbClr val="BDB3FB"/>
              </a:solidFill>
            </a:endParaRPr>
          </a:p>
        </p:txBody>
      </p:sp>
      <p:cxnSp>
        <p:nvCxnSpPr>
          <p:cNvPr id="7" name="直接连接符 6"/>
          <p:cNvCxnSpPr/>
          <p:nvPr/>
        </p:nvCxnSpPr>
        <p:spPr>
          <a:xfrm flipV="1">
            <a:off x="-14605" y="1664335"/>
            <a:ext cx="11253470" cy="25400"/>
          </a:xfrm>
          <a:prstGeom prst="line">
            <a:avLst/>
          </a:prstGeom>
          <a:ln w="63500"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62890" y="880110"/>
            <a:ext cx="3471545" cy="768350"/>
          </a:xfrm>
          <a:prstGeom prst="rect">
            <a:avLst/>
          </a:prstGeom>
          <a:noFill/>
        </p:spPr>
        <p:txBody>
          <a:bodyPr wrap="square" rtlCol="0">
            <a:spAutoFit/>
          </a:bodyPr>
          <a:p>
            <a:r>
              <a:rPr lang="zh-CN" altLang="en-US" sz="4400" b="1">
                <a:solidFill>
                  <a:schemeClr val="tx2"/>
                </a:solidFill>
                <a:sym typeface="+mn-ea"/>
              </a:rPr>
              <a:t>智能体分配</a:t>
            </a:r>
            <a:endParaRPr lang="zh-CN" altLang="en-US" sz="4400" b="1">
              <a:solidFill>
                <a:schemeClr val="tx2"/>
              </a:solidFill>
              <a:sym typeface="+mn-ea"/>
            </a:endParaRPr>
          </a:p>
        </p:txBody>
      </p:sp>
      <p:sp>
        <p:nvSpPr>
          <p:cNvPr id="4" name="文本框 3"/>
          <p:cNvSpPr txBox="1"/>
          <p:nvPr/>
        </p:nvSpPr>
        <p:spPr>
          <a:xfrm>
            <a:off x="1136650" y="2246630"/>
            <a:ext cx="9707880" cy="460375"/>
          </a:xfrm>
          <a:prstGeom prst="rect">
            <a:avLst/>
          </a:prstGeom>
          <a:noFill/>
        </p:spPr>
        <p:txBody>
          <a:bodyPr wrap="square" rtlCol="0">
            <a:spAutoFit/>
          </a:bodyPr>
          <a:p>
            <a:pPr marL="342900" indent="-342900">
              <a:buFont typeface="Wingdings" panose="05000000000000000000" charset="0"/>
              <a:buChar char=""/>
            </a:pPr>
            <a:r>
              <a:rPr lang="zh-CN" altLang="en-US" sz="2400">
                <a:solidFill>
                  <a:schemeClr val="tx1">
                    <a:lumMod val="50000"/>
                    <a:lumOff val="50000"/>
                  </a:schemeClr>
                </a:solidFill>
              </a:rPr>
              <a:t>对智能体进行任务分工，以最小的代价将其分配到划分好的聚类中去</a:t>
            </a:r>
            <a:endParaRPr lang="zh-CN" altLang="en-US" sz="2400">
              <a:solidFill>
                <a:schemeClr val="tx1">
                  <a:lumMod val="50000"/>
                  <a:lumOff val="50000"/>
                </a:schemeClr>
              </a:solidFill>
            </a:endParaRPr>
          </a:p>
        </p:txBody>
      </p:sp>
      <p:pic>
        <p:nvPicPr>
          <p:cNvPr id="6" name="图片 5"/>
          <p:cNvPicPr>
            <a:picLocks noChangeAspect="1"/>
          </p:cNvPicPr>
          <p:nvPr/>
        </p:nvPicPr>
        <p:blipFill>
          <a:blip r:embed="rId1"/>
          <a:stretch>
            <a:fillRect/>
          </a:stretch>
        </p:blipFill>
        <p:spPr>
          <a:xfrm>
            <a:off x="7449185" y="3187700"/>
            <a:ext cx="1212850" cy="1212850"/>
          </a:xfrm>
          <a:prstGeom prst="rect">
            <a:avLst/>
          </a:prstGeom>
        </p:spPr>
      </p:pic>
      <p:pic>
        <p:nvPicPr>
          <p:cNvPr id="10" name="图片 9"/>
          <p:cNvPicPr>
            <a:picLocks noChangeAspect="1"/>
          </p:cNvPicPr>
          <p:nvPr/>
        </p:nvPicPr>
        <p:blipFill>
          <a:blip r:embed="rId1"/>
          <a:stretch>
            <a:fillRect/>
          </a:stretch>
        </p:blipFill>
        <p:spPr>
          <a:xfrm>
            <a:off x="7453630" y="4451985"/>
            <a:ext cx="1209040" cy="1209040"/>
          </a:xfrm>
          <a:prstGeom prst="rect">
            <a:avLst/>
          </a:prstGeom>
        </p:spPr>
      </p:pic>
      <p:pic>
        <p:nvPicPr>
          <p:cNvPr id="11" name="图片 10"/>
          <p:cNvPicPr>
            <a:picLocks noChangeAspect="1"/>
          </p:cNvPicPr>
          <p:nvPr/>
        </p:nvPicPr>
        <p:blipFill>
          <a:blip r:embed="rId1"/>
          <a:stretch>
            <a:fillRect/>
          </a:stretch>
        </p:blipFill>
        <p:spPr>
          <a:xfrm>
            <a:off x="8662670" y="4537075"/>
            <a:ext cx="1223010" cy="1223010"/>
          </a:xfrm>
          <a:prstGeom prst="rect">
            <a:avLst/>
          </a:prstGeom>
        </p:spPr>
      </p:pic>
      <p:pic>
        <p:nvPicPr>
          <p:cNvPr id="12" name="图片 11"/>
          <p:cNvPicPr>
            <a:picLocks noChangeAspect="1"/>
          </p:cNvPicPr>
          <p:nvPr/>
        </p:nvPicPr>
        <p:blipFill>
          <a:blip r:embed="rId1"/>
          <a:stretch>
            <a:fillRect/>
          </a:stretch>
        </p:blipFill>
        <p:spPr>
          <a:xfrm>
            <a:off x="8662670" y="3326765"/>
            <a:ext cx="1223010" cy="1223010"/>
          </a:xfrm>
          <a:prstGeom prst="rect">
            <a:avLst/>
          </a:prstGeom>
        </p:spPr>
      </p:pic>
      <p:pic>
        <p:nvPicPr>
          <p:cNvPr id="13" name="图片 12" descr="消防车"/>
          <p:cNvPicPr>
            <a:picLocks noChangeAspect="1"/>
          </p:cNvPicPr>
          <p:nvPr/>
        </p:nvPicPr>
        <p:blipFill>
          <a:blip r:embed="rId2"/>
          <a:stretch>
            <a:fillRect/>
          </a:stretch>
        </p:blipFill>
        <p:spPr>
          <a:xfrm>
            <a:off x="3458845" y="4549140"/>
            <a:ext cx="1427480" cy="1427480"/>
          </a:xfrm>
          <a:prstGeom prst="rect">
            <a:avLst/>
          </a:prstGeom>
        </p:spPr>
      </p:pic>
      <p:pic>
        <p:nvPicPr>
          <p:cNvPr id="14" name="图片 13" descr="消防车"/>
          <p:cNvPicPr>
            <a:picLocks noChangeAspect="1"/>
          </p:cNvPicPr>
          <p:nvPr/>
        </p:nvPicPr>
        <p:blipFill>
          <a:blip r:embed="rId2"/>
          <a:stretch>
            <a:fillRect/>
          </a:stretch>
        </p:blipFill>
        <p:spPr>
          <a:xfrm>
            <a:off x="3467735" y="3435985"/>
            <a:ext cx="1427480" cy="1427480"/>
          </a:xfrm>
          <a:prstGeom prst="rect">
            <a:avLst/>
          </a:prstGeom>
        </p:spPr>
      </p:pic>
      <p:pic>
        <p:nvPicPr>
          <p:cNvPr id="15" name="图片 14" descr="消防车"/>
          <p:cNvPicPr>
            <a:picLocks noChangeAspect="1"/>
          </p:cNvPicPr>
          <p:nvPr/>
        </p:nvPicPr>
        <p:blipFill>
          <a:blip r:embed="rId2"/>
          <a:stretch>
            <a:fillRect/>
          </a:stretch>
        </p:blipFill>
        <p:spPr>
          <a:xfrm>
            <a:off x="2011045" y="4085590"/>
            <a:ext cx="1427480" cy="1427480"/>
          </a:xfrm>
          <a:prstGeom prst="rect">
            <a:avLst/>
          </a:prstGeom>
        </p:spPr>
      </p:pic>
      <p:pic>
        <p:nvPicPr>
          <p:cNvPr id="16" name="图片 15" descr="消防车"/>
          <p:cNvPicPr>
            <a:picLocks noChangeAspect="1"/>
          </p:cNvPicPr>
          <p:nvPr/>
        </p:nvPicPr>
        <p:blipFill>
          <a:blip r:embed="rId2"/>
          <a:stretch>
            <a:fillRect/>
          </a:stretch>
        </p:blipFill>
        <p:spPr>
          <a:xfrm>
            <a:off x="2019935" y="2972435"/>
            <a:ext cx="1427480" cy="1427480"/>
          </a:xfrm>
          <a:prstGeom prst="rect">
            <a:avLst/>
          </a:prstGeom>
        </p:spPr>
      </p:pic>
      <p:cxnSp>
        <p:nvCxnSpPr>
          <p:cNvPr id="17" name="直接箭头连接符 16"/>
          <p:cNvCxnSpPr/>
          <p:nvPr/>
        </p:nvCxnSpPr>
        <p:spPr>
          <a:xfrm flipV="1">
            <a:off x="5048250" y="4485005"/>
            <a:ext cx="2160905" cy="20955"/>
          </a:xfrm>
          <a:prstGeom prst="straightConnector1">
            <a:avLst/>
          </a:prstGeom>
          <a:ln w="76200">
            <a:solidFill>
              <a:srgbClr val="B8B2FB"/>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805430" y="5917565"/>
            <a:ext cx="1496060" cy="521970"/>
          </a:xfrm>
          <a:prstGeom prst="rect">
            <a:avLst/>
          </a:prstGeom>
          <a:noFill/>
        </p:spPr>
        <p:txBody>
          <a:bodyPr wrap="square" rtlCol="0">
            <a:spAutoFit/>
          </a:bodyPr>
          <a:p>
            <a:r>
              <a:rPr lang="en-US" altLang="zh-CN" sz="2800" b="1">
                <a:solidFill>
                  <a:schemeClr val="tx2"/>
                </a:solidFill>
                <a:sym typeface="+mn-ea"/>
              </a:rPr>
              <a:t>Agent</a:t>
            </a:r>
            <a:endParaRPr lang="en-US" altLang="zh-CN" sz="2800" b="1">
              <a:solidFill>
                <a:schemeClr val="tx2"/>
              </a:solidFill>
              <a:sym typeface="+mn-ea"/>
            </a:endParaRPr>
          </a:p>
        </p:txBody>
      </p:sp>
      <p:sp>
        <p:nvSpPr>
          <p:cNvPr id="19" name="文本框 18"/>
          <p:cNvSpPr txBox="1"/>
          <p:nvPr/>
        </p:nvSpPr>
        <p:spPr>
          <a:xfrm>
            <a:off x="8054975" y="5897880"/>
            <a:ext cx="1496060" cy="521970"/>
          </a:xfrm>
          <a:prstGeom prst="rect">
            <a:avLst/>
          </a:prstGeom>
          <a:noFill/>
        </p:spPr>
        <p:txBody>
          <a:bodyPr wrap="square" rtlCol="0">
            <a:spAutoFit/>
          </a:bodyPr>
          <a:p>
            <a:r>
              <a:rPr lang="en-US" altLang="zh-CN" sz="2800" b="1">
                <a:solidFill>
                  <a:schemeClr val="tx2"/>
                </a:solidFill>
                <a:sym typeface="+mn-ea"/>
              </a:rPr>
              <a:t>Task</a:t>
            </a:r>
            <a:endParaRPr lang="en-US" altLang="zh-CN" sz="2800" b="1">
              <a:solidFill>
                <a:schemeClr val="tx2"/>
              </a:solidFill>
              <a:sym typeface="+mn-ea"/>
            </a:endParaRPr>
          </a:p>
        </p:txBody>
      </p:sp>
      <p:sp>
        <p:nvSpPr>
          <p:cNvPr id="20" name="文本框 19"/>
          <p:cNvSpPr txBox="1"/>
          <p:nvPr/>
        </p:nvSpPr>
        <p:spPr>
          <a:xfrm>
            <a:off x="5194935" y="3919220"/>
            <a:ext cx="2258695" cy="460375"/>
          </a:xfrm>
          <a:prstGeom prst="rect">
            <a:avLst/>
          </a:prstGeom>
          <a:noFill/>
        </p:spPr>
        <p:txBody>
          <a:bodyPr wrap="square" rtlCol="0">
            <a:spAutoFit/>
          </a:bodyPr>
          <a:p>
            <a:r>
              <a:rPr lang="zh-CN" altLang="en-US" sz="2400" b="1">
                <a:solidFill>
                  <a:srgbClr val="BDB3FB"/>
                </a:solidFill>
              </a:rPr>
              <a:t>匈牙利算法</a:t>
            </a:r>
            <a:endParaRPr lang="zh-CN" altLang="en-US" sz="2400" b="1">
              <a:solidFill>
                <a:srgbClr val="BDB3F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4" nodeType="clickEffect">
                                  <p:stCondLst>
                                    <p:cond delay="0"/>
                                  </p:stCondLst>
                                  <p:iterate type="lt">
                                    <p:tmPct val="50000"/>
                                  </p:iterate>
                                  <p:childTnLst>
                                    <p:set>
                                      <p:cBhvr>
                                        <p:cTn id="6" dur="1" fill="hold">
                                          <p:stCondLst>
                                            <p:cond delay="0"/>
                                          </p:stCondLst>
                                        </p:cTn>
                                        <p:tgtEl>
                                          <p:spTgt spid="20"/>
                                        </p:tgtEl>
                                        <p:attrNameLst>
                                          <p:attrName>style.visibility</p:attrName>
                                        </p:attrNameLst>
                                      </p:cBhvr>
                                      <p:to>
                                        <p:strVal val="visible"/>
                                      </p:to>
                                    </p:set>
                                    <p:anim calcmode="discrete" valueType="clr">
                                      <p:cBhvr override="childStyle">
                                        <p:cTn id="7"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
                                        </p:tgtEl>
                                        <p:attrNameLst>
                                          <p:attrName>fillcolor</p:attrName>
                                        </p:attrNameLst>
                                      </p:cBhvr>
                                      <p:tavLst>
                                        <p:tav tm="0">
                                          <p:val>
                                            <p:clrVal>
                                              <a:schemeClr val="accent2"/>
                                            </p:clrVal>
                                          </p:val>
                                        </p:tav>
                                        <p:tav tm="50000">
                                          <p:val>
                                            <p:clrVal>
                                              <a:schemeClr val="hlink"/>
                                            </p:clrVal>
                                          </p:val>
                                        </p:tav>
                                      </p:tavLst>
                                    </p:anim>
                                    <p:set>
                                      <p:cBhvr>
                                        <p:cTn id="9" dur="80"/>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20" grpId="2"/>
      <p:bldP spid="20" grpId="3"/>
      <p:bldP spid="20" grpId="4"/>
    </p:bldLst>
  </p:timing>
</p:sld>
</file>

<file path=ppt/tags/tag1.xml><?xml version="1.0" encoding="utf-8"?>
<p:tagLst xmlns:p="http://schemas.openxmlformats.org/presentationml/2006/main">
  <p:tag name="KSO_WM_UNIT_PLACING_PICTURE_USER_VIEWPORT" val="{&quot;height&quot;:5145,&quot;width&quot;:32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4140</Words>
  <Application>WPS 文字</Application>
  <PresentationFormat>宽屏</PresentationFormat>
  <Paragraphs>610</Paragraphs>
  <Slides>40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方正书宋_GBK</vt:lpstr>
      <vt:lpstr>Wingdings</vt:lpstr>
      <vt:lpstr>Wingdings</vt:lpstr>
      <vt:lpstr>Times New Roman</vt:lpstr>
      <vt:lpstr>黑体</vt:lpstr>
      <vt:lpstr>汉仪中黑KW</vt:lpstr>
      <vt:lpstr>微软雅黑</vt:lpstr>
      <vt:lpstr>Calibri</vt:lpstr>
      <vt:lpstr>Helvetica Neue</vt:lpstr>
      <vt:lpstr>宋体</vt:lpstr>
      <vt:lpstr>汉仪书宋二KW</vt:lpstr>
      <vt:lpstr>汉仪旗黑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aczy156</dc:creator>
  <cp:lastModifiedBy>aczy156</cp:lastModifiedBy>
  <cp:revision>72</cp:revision>
  <dcterms:created xsi:type="dcterms:W3CDTF">2020-11-21T10:52:01Z</dcterms:created>
  <dcterms:modified xsi:type="dcterms:W3CDTF">2020-11-21T10:52:01Z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2052-2.8.0.4624</vt:lpwstr>
  </property>
</Properties>
</file>